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4" r:id="rId4"/>
  </p:sldMasterIdLst>
  <p:notesMasterIdLst>
    <p:notesMasterId r:id="rId41"/>
  </p:notesMasterIdLst>
  <p:sldIdLst>
    <p:sldId id="258" r:id="rId5"/>
    <p:sldId id="259" r:id="rId6"/>
    <p:sldId id="260" r:id="rId7"/>
    <p:sldId id="291" r:id="rId8"/>
    <p:sldId id="287" r:id="rId9"/>
    <p:sldId id="289" r:id="rId10"/>
    <p:sldId id="299" r:id="rId11"/>
    <p:sldId id="300" r:id="rId12"/>
    <p:sldId id="301" r:id="rId13"/>
    <p:sldId id="302" r:id="rId14"/>
    <p:sldId id="290" r:id="rId15"/>
    <p:sldId id="288" r:id="rId16"/>
    <p:sldId id="307" r:id="rId17"/>
    <p:sldId id="292" r:id="rId18"/>
    <p:sldId id="263" r:id="rId19"/>
    <p:sldId id="270" r:id="rId20"/>
    <p:sldId id="284" r:id="rId21"/>
    <p:sldId id="262" r:id="rId22"/>
    <p:sldId id="275" r:id="rId23"/>
    <p:sldId id="297" r:id="rId24"/>
    <p:sldId id="296" r:id="rId25"/>
    <p:sldId id="298" r:id="rId26"/>
    <p:sldId id="264" r:id="rId27"/>
    <p:sldId id="277" r:id="rId28"/>
    <p:sldId id="271" r:id="rId29"/>
    <p:sldId id="267" r:id="rId30"/>
    <p:sldId id="273" r:id="rId31"/>
    <p:sldId id="285" r:id="rId32"/>
    <p:sldId id="293" r:id="rId33"/>
    <p:sldId id="281" r:id="rId34"/>
    <p:sldId id="282" r:id="rId35"/>
    <p:sldId id="303" r:id="rId36"/>
    <p:sldId id="304" r:id="rId37"/>
    <p:sldId id="295" r:id="rId38"/>
    <p:sldId id="305" r:id="rId39"/>
    <p:sldId id="306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4139EF6-3A58-43DD-A19C-99F84B50FA33}">
          <p14:sldIdLst>
            <p14:sldId id="258"/>
            <p14:sldId id="259"/>
            <p14:sldId id="260"/>
            <p14:sldId id="291"/>
            <p14:sldId id="287"/>
            <p14:sldId id="289"/>
            <p14:sldId id="299"/>
            <p14:sldId id="300"/>
            <p14:sldId id="301"/>
            <p14:sldId id="302"/>
            <p14:sldId id="290"/>
            <p14:sldId id="288"/>
            <p14:sldId id="307"/>
            <p14:sldId id="292"/>
            <p14:sldId id="263"/>
            <p14:sldId id="270"/>
            <p14:sldId id="284"/>
            <p14:sldId id="262"/>
            <p14:sldId id="275"/>
            <p14:sldId id="297"/>
            <p14:sldId id="296"/>
            <p14:sldId id="298"/>
            <p14:sldId id="264"/>
            <p14:sldId id="277"/>
            <p14:sldId id="271"/>
            <p14:sldId id="267"/>
            <p14:sldId id="273"/>
            <p14:sldId id="285"/>
            <p14:sldId id="293"/>
            <p14:sldId id="281"/>
            <p14:sldId id="282"/>
            <p14:sldId id="303"/>
            <p14:sldId id="304"/>
            <p14:sldId id="295"/>
            <p14:sldId id="305"/>
            <p14:sldId id="30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A287"/>
    <a:srgbClr val="458B74"/>
    <a:srgbClr val="0000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2F1CA4-829C-4871-B07C-B6CEEEA61109}" v="6" dt="2020-07-27T20:23:09.1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6" autoAdjust="0"/>
    <p:restoredTop sz="85696" autoAdjust="0"/>
  </p:normalViewPr>
  <p:slideViewPr>
    <p:cSldViewPr snapToGrid="0">
      <p:cViewPr varScale="1">
        <p:scale>
          <a:sx n="73" d="100"/>
          <a:sy n="73" d="100"/>
        </p:scale>
        <p:origin x="8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Tibbitts" userId="01b5e936b75294cc" providerId="LiveId" clId="{DA2F1CA4-829C-4871-B07C-B6CEEEA61109}"/>
    <pc:docChg chg="custSel modSld">
      <pc:chgData name="Anna Tibbitts" userId="01b5e936b75294cc" providerId="LiveId" clId="{DA2F1CA4-829C-4871-B07C-B6CEEEA61109}" dt="2020-07-27T20:23:11.971" v="177" actId="1076"/>
      <pc:docMkLst>
        <pc:docMk/>
      </pc:docMkLst>
      <pc:sldChg chg="addSp modSp mod">
        <pc:chgData name="Anna Tibbitts" userId="01b5e936b75294cc" providerId="LiveId" clId="{DA2F1CA4-829C-4871-B07C-B6CEEEA61109}" dt="2020-07-27T20:16:55.635" v="55" actId="1076"/>
        <pc:sldMkLst>
          <pc:docMk/>
          <pc:sldMk cId="1082322001" sldId="270"/>
        </pc:sldMkLst>
        <pc:spChg chg="add mod">
          <ac:chgData name="Anna Tibbitts" userId="01b5e936b75294cc" providerId="LiveId" clId="{DA2F1CA4-829C-4871-B07C-B6CEEEA61109}" dt="2020-07-27T20:16:55.635" v="55" actId="1076"/>
          <ac:spMkLst>
            <pc:docMk/>
            <pc:sldMk cId="1082322001" sldId="270"/>
            <ac:spMk id="2" creationId="{DD0BB137-ADF4-4994-A05F-54364067AF57}"/>
          </ac:spMkLst>
        </pc:spChg>
      </pc:sldChg>
      <pc:sldChg chg="addSp modSp mod">
        <pc:chgData name="Anna Tibbitts" userId="01b5e936b75294cc" providerId="LiveId" clId="{DA2F1CA4-829C-4871-B07C-B6CEEEA61109}" dt="2020-07-27T20:22:31.509" v="173" actId="1076"/>
        <pc:sldMkLst>
          <pc:docMk/>
          <pc:sldMk cId="2085591017" sldId="277"/>
        </pc:sldMkLst>
        <pc:spChg chg="add mod">
          <ac:chgData name="Anna Tibbitts" userId="01b5e936b75294cc" providerId="LiveId" clId="{DA2F1CA4-829C-4871-B07C-B6CEEEA61109}" dt="2020-07-27T20:22:31.509" v="173" actId="1076"/>
          <ac:spMkLst>
            <pc:docMk/>
            <pc:sldMk cId="2085591017" sldId="277"/>
            <ac:spMk id="4" creationId="{9DC1FC01-5A3E-495A-A000-84299E13601B}"/>
          </ac:spMkLst>
        </pc:spChg>
      </pc:sldChg>
      <pc:sldChg chg="addSp modSp mod">
        <pc:chgData name="Anna Tibbitts" userId="01b5e936b75294cc" providerId="LiveId" clId="{DA2F1CA4-829C-4871-B07C-B6CEEEA61109}" dt="2020-07-27T20:23:11.971" v="177" actId="1076"/>
        <pc:sldMkLst>
          <pc:docMk/>
          <pc:sldMk cId="2823587738" sldId="281"/>
        </pc:sldMkLst>
        <pc:spChg chg="add mod">
          <ac:chgData name="Anna Tibbitts" userId="01b5e936b75294cc" providerId="LiveId" clId="{DA2F1CA4-829C-4871-B07C-B6CEEEA61109}" dt="2020-07-27T20:23:11.971" v="177" actId="1076"/>
          <ac:spMkLst>
            <pc:docMk/>
            <pc:sldMk cId="2823587738" sldId="281"/>
            <ac:spMk id="2" creationId="{EFAEC984-05C1-494F-A49C-F6E4D28D00DC}"/>
          </ac:spMkLst>
        </pc:spChg>
      </pc:sldChg>
      <pc:sldChg chg="addSp modSp mod">
        <pc:chgData name="Anna Tibbitts" userId="01b5e936b75294cc" providerId="LiveId" clId="{DA2F1CA4-829C-4871-B07C-B6CEEEA61109}" dt="2020-07-27T20:19:18.654" v="78" actId="20577"/>
        <pc:sldMkLst>
          <pc:docMk/>
          <pc:sldMk cId="3961528640" sldId="284"/>
        </pc:sldMkLst>
        <pc:spChg chg="add mod">
          <ac:chgData name="Anna Tibbitts" userId="01b5e936b75294cc" providerId="LiveId" clId="{DA2F1CA4-829C-4871-B07C-B6CEEEA61109}" dt="2020-07-27T20:19:18.654" v="78" actId="20577"/>
          <ac:spMkLst>
            <pc:docMk/>
            <pc:sldMk cId="3961528640" sldId="284"/>
            <ac:spMk id="3" creationId="{6B15B68B-0DCA-4123-BF0D-4906CEDE23C0}"/>
          </ac:spMkLst>
        </pc:spChg>
      </pc:sldChg>
      <pc:sldChg chg="addSp modSp mod">
        <pc:chgData name="Anna Tibbitts" userId="01b5e936b75294cc" providerId="LiveId" clId="{DA2F1CA4-829C-4871-B07C-B6CEEEA61109}" dt="2020-07-27T20:20:31.329" v="112" actId="1076"/>
        <pc:sldMkLst>
          <pc:docMk/>
          <pc:sldMk cId="1588385641" sldId="296"/>
        </pc:sldMkLst>
        <pc:spChg chg="add mod">
          <ac:chgData name="Anna Tibbitts" userId="01b5e936b75294cc" providerId="LiveId" clId="{DA2F1CA4-829C-4871-B07C-B6CEEEA61109}" dt="2020-07-27T20:20:31.329" v="112" actId="1076"/>
          <ac:spMkLst>
            <pc:docMk/>
            <pc:sldMk cId="1588385641" sldId="296"/>
            <ac:spMk id="2" creationId="{D8289B80-ECC2-4D86-A4F0-D3ADCF2C0B4D}"/>
          </ac:spMkLst>
        </pc:spChg>
      </pc:sldChg>
      <pc:sldChg chg="addSp modSp mod">
        <pc:chgData name="Anna Tibbitts" userId="01b5e936b75294cc" providerId="LiveId" clId="{DA2F1CA4-829C-4871-B07C-B6CEEEA61109}" dt="2020-07-27T20:20:21.919" v="110" actId="1076"/>
        <pc:sldMkLst>
          <pc:docMk/>
          <pc:sldMk cId="3468050804" sldId="297"/>
        </pc:sldMkLst>
        <pc:spChg chg="add mod">
          <ac:chgData name="Anna Tibbitts" userId="01b5e936b75294cc" providerId="LiveId" clId="{DA2F1CA4-829C-4871-B07C-B6CEEEA61109}" dt="2020-07-27T20:20:21.919" v="110" actId="1076"/>
          <ac:spMkLst>
            <pc:docMk/>
            <pc:sldMk cId="3468050804" sldId="297"/>
            <ac:spMk id="2" creationId="{B15CDF83-02F6-4012-BBE7-9938DE725F02}"/>
          </ac:spMkLst>
        </pc:spChg>
      </pc:sldChg>
      <pc:sldChg chg="addSp delSp modSp mod">
        <pc:chgData name="Anna Tibbitts" userId="01b5e936b75294cc" providerId="LiveId" clId="{DA2F1CA4-829C-4871-B07C-B6CEEEA61109}" dt="2020-07-27T20:21:43.386" v="143" actId="1076"/>
        <pc:sldMkLst>
          <pc:docMk/>
          <pc:sldMk cId="8251779" sldId="298"/>
        </pc:sldMkLst>
        <pc:spChg chg="add mod">
          <ac:chgData name="Anna Tibbitts" userId="01b5e936b75294cc" providerId="LiveId" clId="{DA2F1CA4-829C-4871-B07C-B6CEEEA61109}" dt="2020-07-27T20:21:43.386" v="143" actId="1076"/>
          <ac:spMkLst>
            <pc:docMk/>
            <pc:sldMk cId="8251779" sldId="298"/>
            <ac:spMk id="4" creationId="{A5D84557-2FAE-43AE-941C-DB769572B216}"/>
          </ac:spMkLst>
        </pc:spChg>
        <pc:picChg chg="add del mod">
          <ac:chgData name="Anna Tibbitts" userId="01b5e936b75294cc" providerId="LiveId" clId="{DA2F1CA4-829C-4871-B07C-B6CEEEA61109}" dt="2020-07-27T20:21:19.535" v="116" actId="478"/>
          <ac:picMkLst>
            <pc:docMk/>
            <pc:sldMk cId="8251779" sldId="298"/>
            <ac:picMk id="3" creationId="{1EAF6E25-29D2-49BD-A366-6A4A09FF2DA5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A60E60-D77A-45A6-8674-AD636CD74F1D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BE4D7A8A-609C-4F49-9A24-5A9782A0321C}">
      <dgm:prSet custT="1"/>
      <dgm:spPr/>
      <dgm:t>
        <a:bodyPr/>
        <a:lstStyle/>
        <a:p>
          <a:pPr>
            <a:defRPr cap="all"/>
          </a:pPr>
          <a:r>
            <a:rPr lang="en-US" sz="1800" b="1" dirty="0"/>
            <a:t>Higher Education is an investment.</a:t>
          </a:r>
        </a:p>
      </dgm:t>
    </dgm:pt>
    <dgm:pt modelId="{6013FF37-E1D3-414D-9699-F0E285868C6C}" type="parTrans" cxnId="{4F11DB8F-E3A6-4C94-BF25-C971F97FB8C4}">
      <dgm:prSet/>
      <dgm:spPr/>
      <dgm:t>
        <a:bodyPr/>
        <a:lstStyle/>
        <a:p>
          <a:endParaRPr lang="en-US"/>
        </a:p>
      </dgm:t>
    </dgm:pt>
    <dgm:pt modelId="{0A4C715B-AD13-4C0D-B182-5513D449BD20}" type="sibTrans" cxnId="{4F11DB8F-E3A6-4C94-BF25-C971F97FB8C4}">
      <dgm:prSet/>
      <dgm:spPr/>
      <dgm:t>
        <a:bodyPr/>
        <a:lstStyle/>
        <a:p>
          <a:endParaRPr lang="en-US"/>
        </a:p>
      </dgm:t>
    </dgm:pt>
    <dgm:pt modelId="{F9E729EE-B8FF-4790-BCEE-12009DDD05A5}">
      <dgm:prSet custT="1"/>
      <dgm:spPr/>
      <dgm:t>
        <a:bodyPr/>
        <a:lstStyle/>
        <a:p>
          <a:pPr>
            <a:defRPr cap="all"/>
          </a:pPr>
          <a:r>
            <a:rPr lang="en-US" sz="1800" b="1" dirty="0"/>
            <a:t>How can we help students look for the ROI on that investment?</a:t>
          </a:r>
        </a:p>
      </dgm:t>
    </dgm:pt>
    <dgm:pt modelId="{73D0CF43-B8E2-4EA8-BEAA-2DC0DD635043}" type="parTrans" cxnId="{7E0DB555-BC90-4C6D-8F4E-4DE51E7B95AE}">
      <dgm:prSet/>
      <dgm:spPr/>
      <dgm:t>
        <a:bodyPr/>
        <a:lstStyle/>
        <a:p>
          <a:endParaRPr lang="en-US"/>
        </a:p>
      </dgm:t>
    </dgm:pt>
    <dgm:pt modelId="{0A8EACD5-2A79-4163-BB6C-72C3449C4D1D}" type="sibTrans" cxnId="{7E0DB555-BC90-4C6D-8F4E-4DE51E7B95AE}">
      <dgm:prSet/>
      <dgm:spPr/>
      <dgm:t>
        <a:bodyPr/>
        <a:lstStyle/>
        <a:p>
          <a:endParaRPr lang="en-US"/>
        </a:p>
      </dgm:t>
    </dgm:pt>
    <dgm:pt modelId="{DCB9B873-036F-4FE9-A6AA-C06BBB03042D}">
      <dgm:prSet custT="1"/>
      <dgm:spPr/>
      <dgm:t>
        <a:bodyPr/>
        <a:lstStyle/>
        <a:p>
          <a:pPr>
            <a:defRPr cap="all"/>
          </a:pPr>
          <a:r>
            <a:rPr lang="en-US" sz="1800" b="1" dirty="0"/>
            <a:t>What factors should students consider when choosing between college, vocational training, etc.?</a:t>
          </a:r>
        </a:p>
      </dgm:t>
    </dgm:pt>
    <dgm:pt modelId="{87EE9A4A-6078-4AEF-92A6-258E97FABC91}" type="parTrans" cxnId="{511B6353-B493-4B4A-8B9A-312F0EE33E41}">
      <dgm:prSet/>
      <dgm:spPr/>
      <dgm:t>
        <a:bodyPr/>
        <a:lstStyle/>
        <a:p>
          <a:endParaRPr lang="en-US"/>
        </a:p>
      </dgm:t>
    </dgm:pt>
    <dgm:pt modelId="{D9C29DE8-30C8-4005-B12A-02849BD60955}" type="sibTrans" cxnId="{511B6353-B493-4B4A-8B9A-312F0EE33E41}">
      <dgm:prSet/>
      <dgm:spPr/>
      <dgm:t>
        <a:bodyPr/>
        <a:lstStyle/>
        <a:p>
          <a:endParaRPr lang="en-US"/>
        </a:p>
      </dgm:t>
    </dgm:pt>
    <dgm:pt modelId="{2EC2660B-DF48-47A4-A7C5-1230C4ACDDC1}" type="pres">
      <dgm:prSet presAssocID="{F0A60E60-D77A-45A6-8674-AD636CD74F1D}" presName="root" presStyleCnt="0">
        <dgm:presLayoutVars>
          <dgm:dir/>
          <dgm:resizeHandles val="exact"/>
        </dgm:presLayoutVars>
      </dgm:prSet>
      <dgm:spPr/>
    </dgm:pt>
    <dgm:pt modelId="{402AA649-C8C6-4A35-81D1-B13AC10ED4EA}" type="pres">
      <dgm:prSet presAssocID="{BE4D7A8A-609C-4F49-9A24-5A9782A0321C}" presName="compNode" presStyleCnt="0"/>
      <dgm:spPr/>
    </dgm:pt>
    <dgm:pt modelId="{E010F657-2EBB-4793-BD49-8B8E78734D8C}" type="pres">
      <dgm:prSet presAssocID="{BE4D7A8A-609C-4F49-9A24-5A9782A0321C}" presName="iconBgRect" presStyleLbl="bgShp" presStyleIdx="0" presStyleCnt="3"/>
      <dgm:spPr/>
    </dgm:pt>
    <dgm:pt modelId="{18B29A42-C46A-44DD-861F-B60C24A0C9A8}" type="pres">
      <dgm:prSet presAssocID="{BE4D7A8A-609C-4F49-9A24-5A9782A0321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55589398-F2C9-4C52-99F1-F167072C6219}" type="pres">
      <dgm:prSet presAssocID="{BE4D7A8A-609C-4F49-9A24-5A9782A0321C}" presName="spaceRect" presStyleCnt="0"/>
      <dgm:spPr/>
    </dgm:pt>
    <dgm:pt modelId="{69BB7541-087E-4DA5-B98E-F5D4830B5939}" type="pres">
      <dgm:prSet presAssocID="{BE4D7A8A-609C-4F49-9A24-5A9782A0321C}" presName="textRect" presStyleLbl="revTx" presStyleIdx="0" presStyleCnt="3">
        <dgm:presLayoutVars>
          <dgm:chMax val="1"/>
          <dgm:chPref val="1"/>
        </dgm:presLayoutVars>
      </dgm:prSet>
      <dgm:spPr/>
    </dgm:pt>
    <dgm:pt modelId="{A85A8E3F-C2CD-4B20-BB1B-5C8FA2E3954D}" type="pres">
      <dgm:prSet presAssocID="{0A4C715B-AD13-4C0D-B182-5513D449BD20}" presName="sibTrans" presStyleCnt="0"/>
      <dgm:spPr/>
    </dgm:pt>
    <dgm:pt modelId="{91718A4C-565A-49C2-8082-35BA0072BAD4}" type="pres">
      <dgm:prSet presAssocID="{F9E729EE-B8FF-4790-BCEE-12009DDD05A5}" presName="compNode" presStyleCnt="0"/>
      <dgm:spPr/>
    </dgm:pt>
    <dgm:pt modelId="{7D43898D-1A3A-424B-9A37-CD181C28B771}" type="pres">
      <dgm:prSet presAssocID="{F9E729EE-B8FF-4790-BCEE-12009DDD05A5}" presName="iconBgRect" presStyleLbl="bgShp" presStyleIdx="1" presStyleCnt="3"/>
      <dgm:spPr/>
    </dgm:pt>
    <dgm:pt modelId="{9450BE7B-DDF8-4AFF-8D02-62C6E363D903}" type="pres">
      <dgm:prSet presAssocID="{F9E729EE-B8FF-4790-BCEE-12009DDD05A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073B3AAE-874C-4E87-9541-EE8151B5984E}" type="pres">
      <dgm:prSet presAssocID="{F9E729EE-B8FF-4790-BCEE-12009DDD05A5}" presName="spaceRect" presStyleCnt="0"/>
      <dgm:spPr/>
    </dgm:pt>
    <dgm:pt modelId="{8F1DB6F3-5373-4C65-827C-9C96C2ACBC12}" type="pres">
      <dgm:prSet presAssocID="{F9E729EE-B8FF-4790-BCEE-12009DDD05A5}" presName="textRect" presStyleLbl="revTx" presStyleIdx="1" presStyleCnt="3">
        <dgm:presLayoutVars>
          <dgm:chMax val="1"/>
          <dgm:chPref val="1"/>
        </dgm:presLayoutVars>
      </dgm:prSet>
      <dgm:spPr/>
    </dgm:pt>
    <dgm:pt modelId="{36E6025B-5D6C-4DF7-9194-F84936D08565}" type="pres">
      <dgm:prSet presAssocID="{0A8EACD5-2A79-4163-BB6C-72C3449C4D1D}" presName="sibTrans" presStyleCnt="0"/>
      <dgm:spPr/>
    </dgm:pt>
    <dgm:pt modelId="{8CC4E140-5CCD-40C6-B7B6-001ACD5288AF}" type="pres">
      <dgm:prSet presAssocID="{DCB9B873-036F-4FE9-A6AA-C06BBB03042D}" presName="compNode" presStyleCnt="0"/>
      <dgm:spPr/>
    </dgm:pt>
    <dgm:pt modelId="{195FC5A3-3549-4C05-9653-8CE3510750D7}" type="pres">
      <dgm:prSet presAssocID="{DCB9B873-036F-4FE9-A6AA-C06BBB03042D}" presName="iconBgRect" presStyleLbl="bgShp" presStyleIdx="2" presStyleCnt="3"/>
      <dgm:spPr/>
    </dgm:pt>
    <dgm:pt modelId="{BA418FAD-59A5-42B6-8985-FFE7478C5127}" type="pres">
      <dgm:prSet presAssocID="{DCB9B873-036F-4FE9-A6AA-C06BBB03042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9A32BAEC-D2EF-407B-9A6B-7944DFD8F88F}" type="pres">
      <dgm:prSet presAssocID="{DCB9B873-036F-4FE9-A6AA-C06BBB03042D}" presName="spaceRect" presStyleCnt="0"/>
      <dgm:spPr/>
    </dgm:pt>
    <dgm:pt modelId="{8C0108A0-AC43-440A-9DC9-F1D58FEA1E0E}" type="pres">
      <dgm:prSet presAssocID="{DCB9B873-036F-4FE9-A6AA-C06BBB03042D}" presName="textRect" presStyleLbl="revTx" presStyleIdx="2" presStyleCnt="3" custScaleX="123480">
        <dgm:presLayoutVars>
          <dgm:chMax val="1"/>
          <dgm:chPref val="1"/>
        </dgm:presLayoutVars>
      </dgm:prSet>
      <dgm:spPr/>
    </dgm:pt>
  </dgm:ptLst>
  <dgm:cxnLst>
    <dgm:cxn modelId="{F19A201A-0F36-441F-A19B-A212C9F034B3}" type="presOf" srcId="{F0A60E60-D77A-45A6-8674-AD636CD74F1D}" destId="{2EC2660B-DF48-47A4-A7C5-1230C4ACDDC1}" srcOrd="0" destOrd="0" presId="urn:microsoft.com/office/officeart/2018/5/layout/IconCircleLabelList"/>
    <dgm:cxn modelId="{68996521-78D7-41EE-8147-9AA03C0607C4}" type="presOf" srcId="{BE4D7A8A-609C-4F49-9A24-5A9782A0321C}" destId="{69BB7541-087E-4DA5-B98E-F5D4830B5939}" srcOrd="0" destOrd="0" presId="urn:microsoft.com/office/officeart/2018/5/layout/IconCircleLabelList"/>
    <dgm:cxn modelId="{07DBD028-685A-4F8B-BB86-EA27EA12CCDA}" type="presOf" srcId="{DCB9B873-036F-4FE9-A6AA-C06BBB03042D}" destId="{8C0108A0-AC43-440A-9DC9-F1D58FEA1E0E}" srcOrd="0" destOrd="0" presId="urn:microsoft.com/office/officeart/2018/5/layout/IconCircleLabelList"/>
    <dgm:cxn modelId="{511B6353-B493-4B4A-8B9A-312F0EE33E41}" srcId="{F0A60E60-D77A-45A6-8674-AD636CD74F1D}" destId="{DCB9B873-036F-4FE9-A6AA-C06BBB03042D}" srcOrd="2" destOrd="0" parTransId="{87EE9A4A-6078-4AEF-92A6-258E97FABC91}" sibTransId="{D9C29DE8-30C8-4005-B12A-02849BD60955}"/>
    <dgm:cxn modelId="{7E0DB555-BC90-4C6D-8F4E-4DE51E7B95AE}" srcId="{F0A60E60-D77A-45A6-8674-AD636CD74F1D}" destId="{F9E729EE-B8FF-4790-BCEE-12009DDD05A5}" srcOrd="1" destOrd="0" parTransId="{73D0CF43-B8E2-4EA8-BEAA-2DC0DD635043}" sibTransId="{0A8EACD5-2A79-4163-BB6C-72C3449C4D1D}"/>
    <dgm:cxn modelId="{86763C83-E240-4E62-A60C-4FA227F1D337}" type="presOf" srcId="{F9E729EE-B8FF-4790-BCEE-12009DDD05A5}" destId="{8F1DB6F3-5373-4C65-827C-9C96C2ACBC12}" srcOrd="0" destOrd="0" presId="urn:microsoft.com/office/officeart/2018/5/layout/IconCircleLabelList"/>
    <dgm:cxn modelId="{4F11DB8F-E3A6-4C94-BF25-C971F97FB8C4}" srcId="{F0A60E60-D77A-45A6-8674-AD636CD74F1D}" destId="{BE4D7A8A-609C-4F49-9A24-5A9782A0321C}" srcOrd="0" destOrd="0" parTransId="{6013FF37-E1D3-414D-9699-F0E285868C6C}" sibTransId="{0A4C715B-AD13-4C0D-B182-5513D449BD20}"/>
    <dgm:cxn modelId="{5FAA4907-298A-44CA-BB22-7A7B1C565C50}" type="presParOf" srcId="{2EC2660B-DF48-47A4-A7C5-1230C4ACDDC1}" destId="{402AA649-C8C6-4A35-81D1-B13AC10ED4EA}" srcOrd="0" destOrd="0" presId="urn:microsoft.com/office/officeart/2018/5/layout/IconCircleLabelList"/>
    <dgm:cxn modelId="{2AD594B4-1DF9-4FBC-9FE2-E56DEAB016C7}" type="presParOf" srcId="{402AA649-C8C6-4A35-81D1-B13AC10ED4EA}" destId="{E010F657-2EBB-4793-BD49-8B8E78734D8C}" srcOrd="0" destOrd="0" presId="urn:microsoft.com/office/officeart/2018/5/layout/IconCircleLabelList"/>
    <dgm:cxn modelId="{C555985A-C5B2-460C-B8A1-5FA5D5AF1263}" type="presParOf" srcId="{402AA649-C8C6-4A35-81D1-B13AC10ED4EA}" destId="{18B29A42-C46A-44DD-861F-B60C24A0C9A8}" srcOrd="1" destOrd="0" presId="urn:microsoft.com/office/officeart/2018/5/layout/IconCircleLabelList"/>
    <dgm:cxn modelId="{FEE1213B-01CA-494A-ACAE-D2DD16CD5697}" type="presParOf" srcId="{402AA649-C8C6-4A35-81D1-B13AC10ED4EA}" destId="{55589398-F2C9-4C52-99F1-F167072C6219}" srcOrd="2" destOrd="0" presId="urn:microsoft.com/office/officeart/2018/5/layout/IconCircleLabelList"/>
    <dgm:cxn modelId="{4457F884-F601-4932-A197-9E77C6DE5F80}" type="presParOf" srcId="{402AA649-C8C6-4A35-81D1-B13AC10ED4EA}" destId="{69BB7541-087E-4DA5-B98E-F5D4830B5939}" srcOrd="3" destOrd="0" presId="urn:microsoft.com/office/officeart/2018/5/layout/IconCircleLabelList"/>
    <dgm:cxn modelId="{42B779F5-0ECA-4389-8492-9F585E68593D}" type="presParOf" srcId="{2EC2660B-DF48-47A4-A7C5-1230C4ACDDC1}" destId="{A85A8E3F-C2CD-4B20-BB1B-5C8FA2E3954D}" srcOrd="1" destOrd="0" presId="urn:microsoft.com/office/officeart/2018/5/layout/IconCircleLabelList"/>
    <dgm:cxn modelId="{160E3A1C-A84A-469E-B11B-693F637882CB}" type="presParOf" srcId="{2EC2660B-DF48-47A4-A7C5-1230C4ACDDC1}" destId="{91718A4C-565A-49C2-8082-35BA0072BAD4}" srcOrd="2" destOrd="0" presId="urn:microsoft.com/office/officeart/2018/5/layout/IconCircleLabelList"/>
    <dgm:cxn modelId="{EADF0285-1B3C-4B6C-B0D4-0FFC38821109}" type="presParOf" srcId="{91718A4C-565A-49C2-8082-35BA0072BAD4}" destId="{7D43898D-1A3A-424B-9A37-CD181C28B771}" srcOrd="0" destOrd="0" presId="urn:microsoft.com/office/officeart/2018/5/layout/IconCircleLabelList"/>
    <dgm:cxn modelId="{C7C2B87C-C861-49EC-96FB-EE56D734115A}" type="presParOf" srcId="{91718A4C-565A-49C2-8082-35BA0072BAD4}" destId="{9450BE7B-DDF8-4AFF-8D02-62C6E363D903}" srcOrd="1" destOrd="0" presId="urn:microsoft.com/office/officeart/2018/5/layout/IconCircleLabelList"/>
    <dgm:cxn modelId="{1D01FB05-D98B-4448-8BC3-56BA57AFEEAC}" type="presParOf" srcId="{91718A4C-565A-49C2-8082-35BA0072BAD4}" destId="{073B3AAE-874C-4E87-9541-EE8151B5984E}" srcOrd="2" destOrd="0" presId="urn:microsoft.com/office/officeart/2018/5/layout/IconCircleLabelList"/>
    <dgm:cxn modelId="{9B6C26DF-5B69-4B00-9215-C16D9CDCE75C}" type="presParOf" srcId="{91718A4C-565A-49C2-8082-35BA0072BAD4}" destId="{8F1DB6F3-5373-4C65-827C-9C96C2ACBC12}" srcOrd="3" destOrd="0" presId="urn:microsoft.com/office/officeart/2018/5/layout/IconCircleLabelList"/>
    <dgm:cxn modelId="{1D348DAE-5EA9-4266-A62E-BCE6D74E3610}" type="presParOf" srcId="{2EC2660B-DF48-47A4-A7C5-1230C4ACDDC1}" destId="{36E6025B-5D6C-4DF7-9194-F84936D08565}" srcOrd="3" destOrd="0" presId="urn:microsoft.com/office/officeart/2018/5/layout/IconCircleLabelList"/>
    <dgm:cxn modelId="{014C7E9F-1CF5-46B6-A403-0A89DF1DA957}" type="presParOf" srcId="{2EC2660B-DF48-47A4-A7C5-1230C4ACDDC1}" destId="{8CC4E140-5CCD-40C6-B7B6-001ACD5288AF}" srcOrd="4" destOrd="0" presId="urn:microsoft.com/office/officeart/2018/5/layout/IconCircleLabelList"/>
    <dgm:cxn modelId="{E743FDBC-9CD7-4F39-A7D5-3CABA0A69C1A}" type="presParOf" srcId="{8CC4E140-5CCD-40C6-B7B6-001ACD5288AF}" destId="{195FC5A3-3549-4C05-9653-8CE3510750D7}" srcOrd="0" destOrd="0" presId="urn:microsoft.com/office/officeart/2018/5/layout/IconCircleLabelList"/>
    <dgm:cxn modelId="{9C14A795-9EAB-4D9E-AE04-C5E2FE5D2741}" type="presParOf" srcId="{8CC4E140-5CCD-40C6-B7B6-001ACD5288AF}" destId="{BA418FAD-59A5-42B6-8985-FFE7478C5127}" srcOrd="1" destOrd="0" presId="urn:microsoft.com/office/officeart/2018/5/layout/IconCircleLabelList"/>
    <dgm:cxn modelId="{EB607E8E-6C7B-425E-B69F-0D657C5C1FD4}" type="presParOf" srcId="{8CC4E140-5CCD-40C6-B7B6-001ACD5288AF}" destId="{9A32BAEC-D2EF-407B-9A6B-7944DFD8F88F}" srcOrd="2" destOrd="0" presId="urn:microsoft.com/office/officeart/2018/5/layout/IconCircleLabelList"/>
    <dgm:cxn modelId="{3E5040FF-03CD-43F1-8388-2AE29EBBA001}" type="presParOf" srcId="{8CC4E140-5CCD-40C6-B7B6-001ACD5288AF}" destId="{8C0108A0-AC43-440A-9DC9-F1D58FEA1E0E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10F657-2EBB-4793-BD49-8B8E78734D8C}">
      <dsp:nvSpPr>
        <dsp:cNvPr id="0" name=""/>
        <dsp:cNvSpPr/>
      </dsp:nvSpPr>
      <dsp:spPr>
        <a:xfrm>
          <a:off x="1224558" y="10148"/>
          <a:ext cx="1612687" cy="161268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B29A42-C46A-44DD-861F-B60C24A0C9A8}">
      <dsp:nvSpPr>
        <dsp:cNvPr id="0" name=""/>
        <dsp:cNvSpPr/>
      </dsp:nvSpPr>
      <dsp:spPr>
        <a:xfrm>
          <a:off x="1568246" y="353836"/>
          <a:ext cx="925312" cy="9253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BB7541-087E-4DA5-B98E-F5D4830B5939}">
      <dsp:nvSpPr>
        <dsp:cNvPr id="0" name=""/>
        <dsp:cNvSpPr/>
      </dsp:nvSpPr>
      <dsp:spPr>
        <a:xfrm>
          <a:off x="709027" y="2125148"/>
          <a:ext cx="2643750" cy="12689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b="1" kern="1200" dirty="0"/>
            <a:t>Higher Education is an investment.</a:t>
          </a:r>
        </a:p>
      </dsp:txBody>
      <dsp:txXfrm>
        <a:off x="709027" y="2125148"/>
        <a:ext cx="2643750" cy="1268979"/>
      </dsp:txXfrm>
    </dsp:sp>
    <dsp:sp modelId="{7D43898D-1A3A-424B-9A37-CD181C28B771}">
      <dsp:nvSpPr>
        <dsp:cNvPr id="0" name=""/>
        <dsp:cNvSpPr/>
      </dsp:nvSpPr>
      <dsp:spPr>
        <a:xfrm>
          <a:off x="4330964" y="10148"/>
          <a:ext cx="1612687" cy="161268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50BE7B-DDF8-4AFF-8D02-62C6E363D903}">
      <dsp:nvSpPr>
        <dsp:cNvPr id="0" name=""/>
        <dsp:cNvSpPr/>
      </dsp:nvSpPr>
      <dsp:spPr>
        <a:xfrm>
          <a:off x="4674652" y="353836"/>
          <a:ext cx="925312" cy="9253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1DB6F3-5373-4C65-827C-9C96C2ACBC12}">
      <dsp:nvSpPr>
        <dsp:cNvPr id="0" name=""/>
        <dsp:cNvSpPr/>
      </dsp:nvSpPr>
      <dsp:spPr>
        <a:xfrm>
          <a:off x="3815433" y="2125148"/>
          <a:ext cx="2643750" cy="12689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b="1" kern="1200" dirty="0"/>
            <a:t>How can we help students look for the ROI on that investment?</a:t>
          </a:r>
        </a:p>
      </dsp:txBody>
      <dsp:txXfrm>
        <a:off x="3815433" y="2125148"/>
        <a:ext cx="2643750" cy="1268979"/>
      </dsp:txXfrm>
    </dsp:sp>
    <dsp:sp modelId="{195FC5A3-3549-4C05-9653-8CE3510750D7}">
      <dsp:nvSpPr>
        <dsp:cNvPr id="0" name=""/>
        <dsp:cNvSpPr/>
      </dsp:nvSpPr>
      <dsp:spPr>
        <a:xfrm>
          <a:off x="7747747" y="10148"/>
          <a:ext cx="1612687" cy="161268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418FAD-59A5-42B6-8985-FFE7478C5127}">
      <dsp:nvSpPr>
        <dsp:cNvPr id="0" name=""/>
        <dsp:cNvSpPr/>
      </dsp:nvSpPr>
      <dsp:spPr>
        <a:xfrm>
          <a:off x="8091435" y="353836"/>
          <a:ext cx="925312" cy="9253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0108A0-AC43-440A-9DC9-F1D58FEA1E0E}">
      <dsp:nvSpPr>
        <dsp:cNvPr id="0" name=""/>
        <dsp:cNvSpPr/>
      </dsp:nvSpPr>
      <dsp:spPr>
        <a:xfrm>
          <a:off x="6921839" y="2125148"/>
          <a:ext cx="3264502" cy="12689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b="1" kern="1200" dirty="0"/>
            <a:t>What factors should students consider when choosing between college, vocational training, etc.?</a:t>
          </a:r>
        </a:p>
      </dsp:txBody>
      <dsp:txXfrm>
        <a:off x="6921839" y="2125148"/>
        <a:ext cx="3264502" cy="12689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C20BB3-3CCB-4FE5-991B-82F6BCB48AF3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746DE6-3336-457D-A091-FA20AC1C5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070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82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39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200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12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46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25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872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177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929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065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914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614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038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301930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368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7/27/2020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173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7/27/2020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4542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736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784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998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470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169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244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7/27/2020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360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7/27/2020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248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7/27/2020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729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044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2059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  <p:sldLayoutId id="214748378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9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5.png"/><Relationship Id="rId10" Type="http://schemas.microsoft.com/office/2007/relationships/diagramDrawing" Target="../diagrams/drawing1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45.png"/><Relationship Id="rId4" Type="http://schemas.openxmlformats.org/officeDocument/2006/relationships/image" Target="../media/image2.png"/><Relationship Id="rId9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C6A81905-F480-46A4-BC10-215D24EA1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72012" y="1447800"/>
            <a:ext cx="5222325" cy="332958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000" b="1">
                <a:solidFill>
                  <a:srgbClr val="EBEBEB"/>
                </a:solidFill>
                <a:latin typeface="+mn-lt"/>
              </a:rPr>
              <a:t>2020 $tart $mart </a:t>
            </a:r>
            <a:br>
              <a:rPr lang="en-US" sz="5000" b="1">
                <a:solidFill>
                  <a:srgbClr val="EBEBEB"/>
                </a:solidFill>
                <a:latin typeface="+mn-lt"/>
              </a:rPr>
            </a:br>
            <a:r>
              <a:rPr lang="en-US" sz="5000" b="1">
                <a:solidFill>
                  <a:srgbClr val="EBEBEB"/>
                </a:solidFill>
                <a:latin typeface="+mn-lt"/>
              </a:rPr>
              <a:t>Teacher Summit</a:t>
            </a:r>
            <a:br>
              <a:rPr lang="en-US" sz="5000" b="1">
                <a:solidFill>
                  <a:srgbClr val="EBEBEB"/>
                </a:solidFill>
              </a:rPr>
            </a:br>
            <a:br>
              <a:rPr lang="en-US" sz="5000" b="1">
                <a:solidFill>
                  <a:srgbClr val="EBEBEB"/>
                </a:solidFill>
              </a:rPr>
            </a:br>
            <a:r>
              <a:rPr lang="en-US" sz="5000" b="1">
                <a:solidFill>
                  <a:srgbClr val="EBEBEB"/>
                </a:solidFill>
                <a:latin typeface="Calisto MT" panose="02040603050505030304" pitchFamily="18" charset="0"/>
              </a:rPr>
              <a:t>Panel 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4872012" y="4777380"/>
            <a:ext cx="7076148" cy="86142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rPr>
              <a:t>The New Workforce - Trends Influencing College &amp; Career Preparation 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36FD4D9D-3784-41E8-8405-A42B72F51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5692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13">
            <a:extLst>
              <a:ext uri="{FF2B5EF4-FFF2-40B4-BE49-F238E27FC236}">
                <a16:creationId xmlns:a16="http://schemas.microsoft.com/office/drawing/2014/main" id="{09811DF6-66E4-43D5-B564-3151796531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81964" cy="6858000"/>
          </a:xfrm>
          <a:custGeom>
            <a:avLst/>
            <a:gdLst>
              <a:gd name="connsiteX0" fmla="*/ 3137249 w 4481964"/>
              <a:gd name="connsiteY0" fmla="*/ 0 h 6858000"/>
              <a:gd name="connsiteX1" fmla="*/ 4480787 w 4481964"/>
              <a:gd name="connsiteY1" fmla="*/ 0 h 6858000"/>
              <a:gd name="connsiteX2" fmla="*/ 4455742 w 4481964"/>
              <a:gd name="connsiteY2" fmla="*/ 155676 h 6858000"/>
              <a:gd name="connsiteX3" fmla="*/ 4431873 w 4481964"/>
              <a:gd name="connsiteY3" fmla="*/ 310667 h 6858000"/>
              <a:gd name="connsiteX4" fmla="*/ 4408509 w 4481964"/>
              <a:gd name="connsiteY4" fmla="*/ 466344 h 6858000"/>
              <a:gd name="connsiteX5" fmla="*/ 4388506 w 4481964"/>
              <a:gd name="connsiteY5" fmla="*/ 622706 h 6858000"/>
              <a:gd name="connsiteX6" fmla="*/ 4368335 w 4481964"/>
              <a:gd name="connsiteY6" fmla="*/ 778383 h 6858000"/>
              <a:gd name="connsiteX7" fmla="*/ 4349509 w 4481964"/>
              <a:gd name="connsiteY7" fmla="*/ 934745 h 6858000"/>
              <a:gd name="connsiteX8" fmla="*/ 4333373 w 4481964"/>
              <a:gd name="connsiteY8" fmla="*/ 1089050 h 6858000"/>
              <a:gd name="connsiteX9" fmla="*/ 4318077 w 4481964"/>
              <a:gd name="connsiteY9" fmla="*/ 1245413 h 6858000"/>
              <a:gd name="connsiteX10" fmla="*/ 4304125 w 4481964"/>
              <a:gd name="connsiteY10" fmla="*/ 1401089 h 6858000"/>
              <a:gd name="connsiteX11" fmla="*/ 4292023 w 4481964"/>
              <a:gd name="connsiteY11" fmla="*/ 1554023 h 6858000"/>
              <a:gd name="connsiteX12" fmla="*/ 4279920 w 4481964"/>
              <a:gd name="connsiteY12" fmla="*/ 1709013 h 6858000"/>
              <a:gd name="connsiteX13" fmla="*/ 4269835 w 4481964"/>
              <a:gd name="connsiteY13" fmla="*/ 1861947 h 6858000"/>
              <a:gd name="connsiteX14" fmla="*/ 4261935 w 4481964"/>
              <a:gd name="connsiteY14" fmla="*/ 2014880 h 6858000"/>
              <a:gd name="connsiteX15" fmla="*/ 4253698 w 4481964"/>
              <a:gd name="connsiteY15" fmla="*/ 2167128 h 6858000"/>
              <a:gd name="connsiteX16" fmla="*/ 4246807 w 4481964"/>
              <a:gd name="connsiteY16" fmla="*/ 2318004 h 6858000"/>
              <a:gd name="connsiteX17" fmla="*/ 4241932 w 4481964"/>
              <a:gd name="connsiteY17" fmla="*/ 2467508 h 6858000"/>
              <a:gd name="connsiteX18" fmla="*/ 4237730 w 4481964"/>
              <a:gd name="connsiteY18" fmla="*/ 2617013 h 6858000"/>
              <a:gd name="connsiteX19" fmla="*/ 4233696 w 4481964"/>
              <a:gd name="connsiteY19" fmla="*/ 2765145 h 6858000"/>
              <a:gd name="connsiteX20" fmla="*/ 4231847 w 4481964"/>
              <a:gd name="connsiteY20" fmla="*/ 2911221 h 6858000"/>
              <a:gd name="connsiteX21" fmla="*/ 4229830 w 4481964"/>
              <a:gd name="connsiteY21" fmla="*/ 3057296 h 6858000"/>
              <a:gd name="connsiteX22" fmla="*/ 4228821 w 4481964"/>
              <a:gd name="connsiteY22" fmla="*/ 3201314 h 6858000"/>
              <a:gd name="connsiteX23" fmla="*/ 4229830 w 4481964"/>
              <a:gd name="connsiteY23" fmla="*/ 3343960 h 6858000"/>
              <a:gd name="connsiteX24" fmla="*/ 4229830 w 4481964"/>
              <a:gd name="connsiteY24" fmla="*/ 3485235 h 6858000"/>
              <a:gd name="connsiteX25" fmla="*/ 4231847 w 4481964"/>
              <a:gd name="connsiteY25" fmla="*/ 3625138 h 6858000"/>
              <a:gd name="connsiteX26" fmla="*/ 4234872 w 4481964"/>
              <a:gd name="connsiteY26" fmla="*/ 3762298 h 6858000"/>
              <a:gd name="connsiteX27" fmla="*/ 4237730 w 4481964"/>
              <a:gd name="connsiteY27" fmla="*/ 3898087 h 6858000"/>
              <a:gd name="connsiteX28" fmla="*/ 4240924 w 4481964"/>
              <a:gd name="connsiteY28" fmla="*/ 4031132 h 6858000"/>
              <a:gd name="connsiteX29" fmla="*/ 4245798 w 4481964"/>
              <a:gd name="connsiteY29" fmla="*/ 4163491 h 6858000"/>
              <a:gd name="connsiteX30" fmla="*/ 4251009 w 4481964"/>
              <a:gd name="connsiteY30" fmla="*/ 4293793 h 6858000"/>
              <a:gd name="connsiteX31" fmla="*/ 4255715 w 4481964"/>
              <a:gd name="connsiteY31" fmla="*/ 4421352 h 6858000"/>
              <a:gd name="connsiteX32" fmla="*/ 4268995 w 4481964"/>
              <a:gd name="connsiteY32" fmla="*/ 4670298 h 6858000"/>
              <a:gd name="connsiteX33" fmla="*/ 4283114 w 4481964"/>
              <a:gd name="connsiteY33" fmla="*/ 4908956 h 6858000"/>
              <a:gd name="connsiteX34" fmla="*/ 4297906 w 4481964"/>
              <a:gd name="connsiteY34" fmla="*/ 5138013 h 6858000"/>
              <a:gd name="connsiteX35" fmla="*/ 4314211 w 4481964"/>
              <a:gd name="connsiteY35" fmla="*/ 5354726 h 6858000"/>
              <a:gd name="connsiteX36" fmla="*/ 4331188 w 4481964"/>
              <a:gd name="connsiteY36" fmla="*/ 5561838 h 6858000"/>
              <a:gd name="connsiteX37" fmla="*/ 4349509 w 4481964"/>
              <a:gd name="connsiteY37" fmla="*/ 5753862 h 6858000"/>
              <a:gd name="connsiteX38" fmla="*/ 4367495 w 4481964"/>
              <a:gd name="connsiteY38" fmla="*/ 5934227 h 6858000"/>
              <a:gd name="connsiteX39" fmla="*/ 4385480 w 4481964"/>
              <a:gd name="connsiteY39" fmla="*/ 6100191 h 6858000"/>
              <a:gd name="connsiteX40" fmla="*/ 4402457 w 4481964"/>
              <a:gd name="connsiteY40" fmla="*/ 6252438 h 6858000"/>
              <a:gd name="connsiteX41" fmla="*/ 4418594 w 4481964"/>
              <a:gd name="connsiteY41" fmla="*/ 6387541 h 6858000"/>
              <a:gd name="connsiteX42" fmla="*/ 4433890 w 4481964"/>
              <a:gd name="connsiteY42" fmla="*/ 6509613 h 6858000"/>
              <a:gd name="connsiteX43" fmla="*/ 4446665 w 4481964"/>
              <a:gd name="connsiteY43" fmla="*/ 6612483 h 6858000"/>
              <a:gd name="connsiteX44" fmla="*/ 4458767 w 4481964"/>
              <a:gd name="connsiteY44" fmla="*/ 6698894 h 6858000"/>
              <a:gd name="connsiteX45" fmla="*/ 4476081 w 4481964"/>
              <a:gd name="connsiteY45" fmla="*/ 6817538 h 6858000"/>
              <a:gd name="connsiteX46" fmla="*/ 4481964 w 4481964"/>
              <a:gd name="connsiteY46" fmla="*/ 6858000 h 6858000"/>
              <a:gd name="connsiteX47" fmla="*/ 3577807 w 4481964"/>
              <a:gd name="connsiteY47" fmla="*/ 6858000 h 6858000"/>
              <a:gd name="connsiteX48" fmla="*/ 3577807 w 4481964"/>
              <a:gd name="connsiteY48" fmla="*/ 6858000 h 6858000"/>
              <a:gd name="connsiteX49" fmla="*/ 0 w 4481964"/>
              <a:gd name="connsiteY49" fmla="*/ 6858000 h 6858000"/>
              <a:gd name="connsiteX50" fmla="*/ 0 w 4481964"/>
              <a:gd name="connsiteY50" fmla="*/ 0 h 6858000"/>
              <a:gd name="connsiteX51" fmla="*/ 3137249 w 448196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481964" h="6858000">
                <a:moveTo>
                  <a:pt x="3137249" y="0"/>
                </a:moveTo>
                <a:lnTo>
                  <a:pt x="4480787" y="0"/>
                </a:lnTo>
                <a:lnTo>
                  <a:pt x="4455742" y="155676"/>
                </a:lnTo>
                <a:lnTo>
                  <a:pt x="4431873" y="310667"/>
                </a:lnTo>
                <a:lnTo>
                  <a:pt x="4408509" y="466344"/>
                </a:lnTo>
                <a:lnTo>
                  <a:pt x="4388506" y="622706"/>
                </a:lnTo>
                <a:lnTo>
                  <a:pt x="4368335" y="778383"/>
                </a:lnTo>
                <a:lnTo>
                  <a:pt x="4349509" y="934745"/>
                </a:lnTo>
                <a:lnTo>
                  <a:pt x="4333373" y="1089050"/>
                </a:lnTo>
                <a:lnTo>
                  <a:pt x="4318077" y="1245413"/>
                </a:lnTo>
                <a:lnTo>
                  <a:pt x="4304125" y="1401089"/>
                </a:lnTo>
                <a:lnTo>
                  <a:pt x="4292023" y="1554023"/>
                </a:lnTo>
                <a:lnTo>
                  <a:pt x="4279920" y="1709013"/>
                </a:lnTo>
                <a:lnTo>
                  <a:pt x="4269835" y="1861947"/>
                </a:lnTo>
                <a:lnTo>
                  <a:pt x="4261935" y="2014880"/>
                </a:lnTo>
                <a:lnTo>
                  <a:pt x="4253698" y="2167128"/>
                </a:lnTo>
                <a:lnTo>
                  <a:pt x="4246807" y="2318004"/>
                </a:lnTo>
                <a:lnTo>
                  <a:pt x="4241932" y="2467508"/>
                </a:lnTo>
                <a:lnTo>
                  <a:pt x="4237730" y="2617013"/>
                </a:lnTo>
                <a:lnTo>
                  <a:pt x="4233696" y="2765145"/>
                </a:lnTo>
                <a:lnTo>
                  <a:pt x="4231847" y="2911221"/>
                </a:lnTo>
                <a:lnTo>
                  <a:pt x="4229830" y="3057296"/>
                </a:lnTo>
                <a:lnTo>
                  <a:pt x="4228821" y="3201314"/>
                </a:lnTo>
                <a:lnTo>
                  <a:pt x="4229830" y="3343960"/>
                </a:lnTo>
                <a:lnTo>
                  <a:pt x="4229830" y="3485235"/>
                </a:lnTo>
                <a:lnTo>
                  <a:pt x="4231847" y="3625138"/>
                </a:lnTo>
                <a:lnTo>
                  <a:pt x="4234872" y="3762298"/>
                </a:lnTo>
                <a:lnTo>
                  <a:pt x="4237730" y="3898087"/>
                </a:lnTo>
                <a:lnTo>
                  <a:pt x="4240924" y="4031132"/>
                </a:lnTo>
                <a:lnTo>
                  <a:pt x="4245798" y="4163491"/>
                </a:lnTo>
                <a:lnTo>
                  <a:pt x="4251009" y="4293793"/>
                </a:lnTo>
                <a:lnTo>
                  <a:pt x="4255715" y="4421352"/>
                </a:lnTo>
                <a:lnTo>
                  <a:pt x="4268995" y="4670298"/>
                </a:lnTo>
                <a:lnTo>
                  <a:pt x="4283114" y="4908956"/>
                </a:lnTo>
                <a:lnTo>
                  <a:pt x="4297906" y="5138013"/>
                </a:lnTo>
                <a:lnTo>
                  <a:pt x="4314211" y="5354726"/>
                </a:lnTo>
                <a:lnTo>
                  <a:pt x="4331188" y="5561838"/>
                </a:lnTo>
                <a:lnTo>
                  <a:pt x="4349509" y="5753862"/>
                </a:lnTo>
                <a:lnTo>
                  <a:pt x="4367495" y="5934227"/>
                </a:lnTo>
                <a:lnTo>
                  <a:pt x="4385480" y="6100191"/>
                </a:lnTo>
                <a:lnTo>
                  <a:pt x="4402457" y="6252438"/>
                </a:lnTo>
                <a:lnTo>
                  <a:pt x="4418594" y="6387541"/>
                </a:lnTo>
                <a:lnTo>
                  <a:pt x="4433890" y="6509613"/>
                </a:lnTo>
                <a:lnTo>
                  <a:pt x="4446665" y="6612483"/>
                </a:lnTo>
                <a:lnTo>
                  <a:pt x="4458767" y="6698894"/>
                </a:lnTo>
                <a:lnTo>
                  <a:pt x="4476081" y="6817538"/>
                </a:lnTo>
                <a:lnTo>
                  <a:pt x="4481964" y="6858000"/>
                </a:lnTo>
                <a:lnTo>
                  <a:pt x="3577807" y="6858000"/>
                </a:lnTo>
                <a:lnTo>
                  <a:pt x="3577807" y="6858000"/>
                </a:lnTo>
                <a:lnTo>
                  <a:pt x="0" y="6858000"/>
                </a:lnTo>
                <a:lnTo>
                  <a:pt x="0" y="0"/>
                </a:lnTo>
                <a:lnTo>
                  <a:pt x="313724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60817A52-B891-4228-A61E-0C0A57632D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room, device&#10;&#10;Description automatically generated">
            <a:extLst>
              <a:ext uri="{FF2B5EF4-FFF2-40B4-BE49-F238E27FC236}">
                <a16:creationId xmlns:a16="http://schemas.microsoft.com/office/drawing/2014/main" id="{0A80FA9E-063C-4711-88E0-199F47756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40" y="2074882"/>
            <a:ext cx="2936836" cy="293683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10880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C9D8A4-01A3-4465-B24B-DF21B7638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56" y="251938"/>
            <a:ext cx="9569558" cy="46757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495745D-8529-4B2F-8919-BDCEC1C5D1E3}"/>
              </a:ext>
            </a:extLst>
          </p:cNvPr>
          <p:cNvSpPr/>
          <p:nvPr/>
        </p:nvSpPr>
        <p:spPr>
          <a:xfrm>
            <a:off x="10047513" y="1397675"/>
            <a:ext cx="20257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/>
              <a:t>Source: The College Board, Annual Survey of Colleges.</a:t>
            </a:r>
          </a:p>
          <a:p>
            <a:r>
              <a:rPr lang="en-US" sz="1200" i="1" dirty="0"/>
              <a:t>Note: Average tuition and fee prices are weighted by full-time enrollment. </a:t>
            </a:r>
          </a:p>
          <a:p>
            <a:r>
              <a:rPr lang="en-US" sz="1200" i="1" dirty="0"/>
              <a:t>Cost measured in 2019 Dollars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33C4F7-6B39-4068-8318-34B86E4F373E}"/>
              </a:ext>
            </a:extLst>
          </p:cNvPr>
          <p:cNvSpPr/>
          <p:nvPr/>
        </p:nvSpPr>
        <p:spPr>
          <a:xfrm>
            <a:off x="201385" y="5205878"/>
            <a:ext cx="1178922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Utah's average tuition and fees have gone up by 61% since 2004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USA's average tuition and fees have gone up by 50% since 2004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BAF00F-5C92-4B84-A96F-FA17EF9F9A9F}"/>
              </a:ext>
            </a:extLst>
          </p:cNvPr>
          <p:cNvCxnSpPr>
            <a:cxnSpLocks/>
          </p:cNvCxnSpPr>
          <p:nvPr/>
        </p:nvCxnSpPr>
        <p:spPr>
          <a:xfrm>
            <a:off x="9209314" y="5704114"/>
            <a:ext cx="762000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5052AF8-643D-49AE-92B4-C26E4C93E630}"/>
              </a:ext>
            </a:extLst>
          </p:cNvPr>
          <p:cNvCxnSpPr/>
          <p:nvPr/>
        </p:nvCxnSpPr>
        <p:spPr>
          <a:xfrm>
            <a:off x="9122228" y="6579987"/>
            <a:ext cx="729343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0096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E8FCC2-0EB3-4D95-82BE-4DFB28866A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18460"/>
          <a:stretch/>
        </p:blipFill>
        <p:spPr>
          <a:xfrm>
            <a:off x="1" y="-5"/>
            <a:ext cx="12191695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9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C73902-EBB3-4F8A-8B76-55D4AF509C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916" y="4854346"/>
            <a:ext cx="10407602" cy="868026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EBEBEB"/>
                </a:solidFill>
              </a:rPr>
              <a:t>How quickly things change.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F3E423-DE24-46F8-8DA9-4B59824218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917" y="5722374"/>
            <a:ext cx="10407602" cy="487924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505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8D7FA7-34FE-4198-8623-0F955C2FC1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5" t="20666" r="4000" b="54889"/>
          <a:stretch/>
        </p:blipFill>
        <p:spPr>
          <a:xfrm>
            <a:off x="15012" y="609962"/>
            <a:ext cx="11772901" cy="17523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84AA51-AE2C-4993-8066-89480119B1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25" t="18226" r="17126" b="58444"/>
          <a:stretch/>
        </p:blipFill>
        <p:spPr>
          <a:xfrm>
            <a:off x="3067049" y="3228871"/>
            <a:ext cx="8503920" cy="15999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3261F9-CF3D-4B5C-BB54-3E3FA2C3E0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50" t="69778" r="37250" b="22889"/>
          <a:stretch/>
        </p:blipFill>
        <p:spPr>
          <a:xfrm>
            <a:off x="404085" y="4857335"/>
            <a:ext cx="11383828" cy="11049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B8DF21-BE28-430A-B2E0-F95A07275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49" y="3880485"/>
            <a:ext cx="2857500" cy="438150"/>
          </a:xfrm>
          <a:prstGeom prst="rect">
            <a:avLst/>
          </a:prstGeom>
        </p:spPr>
      </p:pic>
      <p:pic>
        <p:nvPicPr>
          <p:cNvPr id="4098" name="Picture 2" descr="site-logo">
            <a:extLst>
              <a:ext uri="{FF2B5EF4-FFF2-40B4-BE49-F238E27FC236}">
                <a16:creationId xmlns:a16="http://schemas.microsoft.com/office/drawing/2014/main" id="{A892805A-BBD5-42D7-8889-92697FEEF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85" y="543339"/>
            <a:ext cx="1905000" cy="35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56F4DA5-8D35-4268-B14A-3045E62B2183}"/>
              </a:ext>
            </a:extLst>
          </p:cNvPr>
          <p:cNvCxnSpPr/>
          <p:nvPr/>
        </p:nvCxnSpPr>
        <p:spPr>
          <a:xfrm>
            <a:off x="2533422" y="2758440"/>
            <a:ext cx="673608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5580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view of a city with a mountain in the background&#10;&#10;Description automatically generated">
            <a:extLst>
              <a:ext uri="{FF2B5EF4-FFF2-40B4-BE49-F238E27FC236}">
                <a16:creationId xmlns:a16="http://schemas.microsoft.com/office/drawing/2014/main" id="{534595CA-BADA-4FF0-929F-4BA5E15767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179" r="24503" b="-1"/>
          <a:stretch/>
        </p:blipFill>
        <p:spPr>
          <a:xfrm>
            <a:off x="-61831" y="0"/>
            <a:ext cx="6094407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228768-4333-4A2F-934C-D128A1868909}"/>
              </a:ext>
            </a:extLst>
          </p:cNvPr>
          <p:cNvSpPr txBox="1"/>
          <p:nvPr/>
        </p:nvSpPr>
        <p:spPr>
          <a:xfrm>
            <a:off x="6171410" y="-9192310"/>
            <a:ext cx="602059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Utah Leads Together:</a:t>
            </a:r>
            <a:r>
              <a:rPr lang="en-US"/>
              <a:t> CARES investment in Utah’s economic future, including broadband infrastructure, transportation, outdoor recreation and more.</a:t>
            </a:r>
          </a:p>
          <a:p>
            <a:r>
              <a:rPr lang="en-US" b="1"/>
              <a:t>Utah recovers faster</a:t>
            </a:r>
            <a:r>
              <a:rPr lang="en-US"/>
              <a:t>: Already leading the nation in % unemployment in the recovery. (#2 in June)</a:t>
            </a:r>
          </a:p>
          <a:p>
            <a:r>
              <a:rPr lang="en-US" b="1"/>
              <a:t>Rural ROI</a:t>
            </a:r>
            <a:r>
              <a:rPr lang="en-US"/>
              <a:t>: Remote work “works” may bring more jobs off the Wasatch Front.</a:t>
            </a:r>
          </a:p>
          <a:p>
            <a:r>
              <a:rPr lang="en-US" b="1"/>
              <a:t>Inland Port</a:t>
            </a:r>
            <a:r>
              <a:rPr lang="en-US"/>
              <a:t>: More opportunities in logistics and re-shoring is good news for Utah.</a:t>
            </a:r>
          </a:p>
          <a:p>
            <a:r>
              <a:rPr lang="en-US" b="1"/>
              <a:t>HAFB/GBSD</a:t>
            </a:r>
            <a:r>
              <a:rPr lang="en-US"/>
              <a:t>: Northern Utah poised for explosive growth around Hill AFB.</a:t>
            </a:r>
          </a:p>
          <a:p>
            <a:r>
              <a:rPr lang="en-US" b="1"/>
              <a:t>Point of the Mountain</a:t>
            </a:r>
            <a:r>
              <a:rPr lang="en-US"/>
              <a:t>: Next generation of Silicon Slopes ready for takeoff.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8C46DA-BAA4-4E30-A92A-F3671487EA19}"/>
              </a:ext>
            </a:extLst>
          </p:cNvPr>
          <p:cNvSpPr txBox="1"/>
          <p:nvPr/>
        </p:nvSpPr>
        <p:spPr>
          <a:xfrm>
            <a:off x="6266925" y="186690"/>
            <a:ext cx="567164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Utah Leads Together:</a:t>
            </a:r>
            <a:r>
              <a:rPr lang="en-US" dirty="0"/>
              <a:t> CARES </a:t>
            </a:r>
          </a:p>
          <a:p>
            <a:r>
              <a:rPr lang="en-US" dirty="0"/>
              <a:t>investment in Utah’s economic </a:t>
            </a:r>
          </a:p>
          <a:p>
            <a:r>
              <a:rPr lang="en-US" dirty="0"/>
              <a:t>future, including broadband </a:t>
            </a:r>
          </a:p>
          <a:p>
            <a:r>
              <a:rPr lang="en-US" dirty="0"/>
              <a:t>infrastructure, transportation, </a:t>
            </a:r>
          </a:p>
          <a:p>
            <a:r>
              <a:rPr lang="en-US" dirty="0"/>
              <a:t>outdoor recreation and more.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Utah recovers faster</a:t>
            </a:r>
            <a:r>
              <a:rPr lang="en-US" dirty="0"/>
              <a:t>: Already leading the </a:t>
            </a:r>
          </a:p>
          <a:p>
            <a:r>
              <a:rPr lang="en-US" dirty="0"/>
              <a:t>nation in % unemployment in the recovery. (#2 in June)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Rural ROI</a:t>
            </a:r>
            <a:r>
              <a:rPr lang="en-US" dirty="0"/>
              <a:t>: Remote work “works” may bring </a:t>
            </a:r>
          </a:p>
          <a:p>
            <a:r>
              <a:rPr lang="en-US" dirty="0"/>
              <a:t>more jobs off the Wasatch Front.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Inland Port</a:t>
            </a:r>
            <a:r>
              <a:rPr lang="en-US" dirty="0"/>
              <a:t>: More opportunities in logistics and</a:t>
            </a:r>
          </a:p>
          <a:p>
            <a:r>
              <a:rPr lang="en-US" dirty="0"/>
              <a:t>re-shoring is good news for Utah.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HAFB/GBSD</a:t>
            </a:r>
            <a:r>
              <a:rPr lang="en-US" dirty="0"/>
              <a:t>: Northern Utah poised for explosive</a:t>
            </a:r>
          </a:p>
          <a:p>
            <a:r>
              <a:rPr lang="en-US" dirty="0"/>
              <a:t>growth around Hill AFB.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Point of the Mountain</a:t>
            </a:r>
            <a:r>
              <a:rPr lang="en-US" dirty="0"/>
              <a:t>: Next generation of </a:t>
            </a:r>
          </a:p>
          <a:p>
            <a:r>
              <a:rPr lang="en-US" dirty="0"/>
              <a:t>Silicon Slopes ready for takeoff.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7B0517-DB61-470F-8290-C757E4357ED6}"/>
              </a:ext>
            </a:extLst>
          </p:cNvPr>
          <p:cNvSpPr/>
          <p:nvPr/>
        </p:nvSpPr>
        <p:spPr>
          <a:xfrm>
            <a:off x="293010" y="411503"/>
            <a:ext cx="53944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The Silver Lining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0551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C28D0172-F2E0-4763-9C35-F02266495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12191695" cy="47307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9F2851FB-E841-4509-8A6D-A416376EA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Freeform: Shape 11">
            <a:extLst>
              <a:ext uri="{FF2B5EF4-FFF2-40B4-BE49-F238E27FC236}">
                <a16:creationId xmlns:a16="http://schemas.microsoft.com/office/drawing/2014/main" id="{DF6FB2B2-CE21-407F-B22E-302DADC2C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8BA49A-9FB2-4B7A-AAA9-1DE4E800DA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505" y="623571"/>
            <a:ext cx="10260990" cy="3523885"/>
          </a:xfrm>
        </p:spPr>
        <p:txBody>
          <a:bodyPr>
            <a:normAutofit/>
          </a:bodyPr>
          <a:lstStyle/>
          <a:p>
            <a:pPr algn="ctr"/>
            <a:r>
              <a:rPr lang="en-US" sz="8000" b="1"/>
              <a:t>College Preparedness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C0C881-37E7-40DD-B224-50C3D96C73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505" y="4777380"/>
            <a:ext cx="10260990" cy="1209763"/>
          </a:xfrm>
        </p:spPr>
        <p:txBody>
          <a:bodyPr>
            <a:normAutofit/>
          </a:bodyPr>
          <a:lstStyle/>
          <a:p>
            <a:pPr algn="ctr"/>
            <a:endParaRPr lang="en-US" sz="24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076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udent constructing electric prototype">
            <a:extLst>
              <a:ext uri="{FF2B5EF4-FFF2-40B4-BE49-F238E27FC236}">
                <a16:creationId xmlns:a16="http://schemas.microsoft.com/office/drawing/2014/main" id="{DC236A04-96F1-4AFC-B24C-B282A1ABF4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89" r="20414" b="1"/>
          <a:stretch/>
        </p:blipFill>
        <p:spPr>
          <a:xfrm>
            <a:off x="16" y="10"/>
            <a:ext cx="7556889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20AECE-E929-46F6-A5C6-E28D2B86AF1A}"/>
              </a:ext>
            </a:extLst>
          </p:cNvPr>
          <p:cNvSpPr txBox="1"/>
          <p:nvPr/>
        </p:nvSpPr>
        <p:spPr>
          <a:xfrm>
            <a:off x="8127365" y="1173480"/>
            <a:ext cx="3659246" cy="54046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spc="-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Learning years </a:t>
            </a:r>
          </a:p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spc="-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fuel the </a:t>
            </a:r>
          </a:p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spc="-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earning years</a:t>
            </a:r>
            <a:r>
              <a:rPr lang="en-US" sz="6000" spc="-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</a:t>
            </a:r>
          </a:p>
          <a:p>
            <a:pPr marL="285750" indent="-285750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5000" spc="-5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34505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276FF2-99D8-43D6-A7A9-58D038136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879940"/>
            <a:ext cx="10905066" cy="509811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0BB137-ADF4-4994-A05F-54364067AF57}"/>
              </a:ext>
            </a:extLst>
          </p:cNvPr>
          <p:cNvSpPr txBox="1"/>
          <p:nvPr/>
        </p:nvSpPr>
        <p:spPr>
          <a:xfrm>
            <a:off x="4693702" y="6041957"/>
            <a:ext cx="700919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i="1" dirty="0">
                <a:solidFill>
                  <a:schemeClr val="bg1"/>
                </a:solidFill>
              </a:rPr>
              <a:t>Youth Truth Report: Learning from Student Voice: College and Career Readiness 2016,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322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7000"/>
                <a:hueMod val="88000"/>
                <a:satMod val="130000"/>
                <a:lumMod val="124000"/>
              </a:schemeClr>
            </a:gs>
            <a:gs pos="100000">
              <a:schemeClr val="bg1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6">
            <a:extLst>
              <a:ext uri="{FF2B5EF4-FFF2-40B4-BE49-F238E27FC236}">
                <a16:creationId xmlns:a16="http://schemas.microsoft.com/office/drawing/2014/main" id="{B0487C8F-7D6C-4EAF-A9A5-45D8E94F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1578DA0F-394A-417D-892B-8253831A2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C6F384-9EBE-49CA-BFDC-CE422F0AF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811785"/>
            <a:ext cx="10905066" cy="52344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15B68B-0DCA-4123-BF0D-4906CEDE23C0}"/>
              </a:ext>
            </a:extLst>
          </p:cNvPr>
          <p:cNvSpPr txBox="1"/>
          <p:nvPr/>
        </p:nvSpPr>
        <p:spPr>
          <a:xfrm>
            <a:off x="4693702" y="6041957"/>
            <a:ext cx="700919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i="1" dirty="0">
                <a:solidFill>
                  <a:schemeClr val="bg1"/>
                </a:solidFill>
              </a:rPr>
              <a:t>Gates Foundation, 2010.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28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CDB463A-C767-4A6F-8CDC-1EE199E47205}"/>
              </a:ext>
            </a:extLst>
          </p:cNvPr>
          <p:cNvSpPr/>
          <p:nvPr/>
        </p:nvSpPr>
        <p:spPr>
          <a:xfrm>
            <a:off x="648931" y="629266"/>
            <a:ext cx="4166510" cy="16223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2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Post High School Options</a:t>
            </a:r>
          </a:p>
        </p:txBody>
      </p:sp>
      <p:sp>
        <p:nvSpPr>
          <p:cNvPr id="24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7" name="Graphic 6" descr="Education">
            <a:extLst>
              <a:ext uri="{FF2B5EF4-FFF2-40B4-BE49-F238E27FC236}">
                <a16:creationId xmlns:a16="http://schemas.microsoft.com/office/drawing/2014/main" id="{A9B1A3ED-DEBF-4579-ABF6-3B5EAC3BCB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93992" y="704054"/>
            <a:ext cx="5449889" cy="5449889"/>
          </a:xfrm>
          <a:prstGeom prst="rect">
            <a:avLst/>
          </a:prstGeom>
          <a:effectLst/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20AECE-E929-46F6-A5C6-E28D2B86AF1A}"/>
              </a:ext>
            </a:extLst>
          </p:cNvPr>
          <p:cNvSpPr txBox="1"/>
          <p:nvPr/>
        </p:nvSpPr>
        <p:spPr>
          <a:xfrm>
            <a:off x="648931" y="2438400"/>
            <a:ext cx="4166509" cy="3785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sz="2800" u="sng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Job Training</a:t>
            </a:r>
          </a:p>
          <a:p>
            <a:pPr marL="571500" indent="-5715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28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Vocational School</a:t>
            </a:r>
          </a:p>
          <a:p>
            <a:pPr marL="571500" indent="-5715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28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Apprenticeships</a:t>
            </a: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en-US" sz="2800" dirty="0">
              <a:solidFill>
                <a:srgbClr val="EBEBEB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sz="2800" u="sng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College Education</a:t>
            </a:r>
          </a:p>
          <a:p>
            <a:pPr marL="571500" indent="-5715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28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Associate’s Degree</a:t>
            </a:r>
          </a:p>
          <a:p>
            <a:pPr marL="571500" indent="-5715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28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Bachelor’s Degree</a:t>
            </a:r>
          </a:p>
        </p:txBody>
      </p:sp>
    </p:spTree>
    <p:extLst>
      <p:ext uri="{BB962C8B-B14F-4D97-AF65-F5344CB8AC3E}">
        <p14:creationId xmlns:p14="http://schemas.microsoft.com/office/powerpoint/2010/main" val="10461486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6" name="Oval 12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7" name="Rectangle 18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20">
            <a:extLst>
              <a:ext uri="{FF2B5EF4-FFF2-40B4-BE49-F238E27FC236}">
                <a16:creationId xmlns:a16="http://schemas.microsoft.com/office/drawing/2014/main" id="{757B325C-3E35-45CF-9D07-3BCB281F3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D4F357-B5F0-4B71-925F-A368EE4C2CA9}"/>
              </a:ext>
            </a:extLst>
          </p:cNvPr>
          <p:cNvSpPr txBox="1"/>
          <p:nvPr/>
        </p:nvSpPr>
        <p:spPr>
          <a:xfrm>
            <a:off x="8218190" y="2140694"/>
            <a:ext cx="3352375" cy="30665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Only 27% of college graduates work in a job related to their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college major.</a:t>
            </a:r>
          </a:p>
        </p:txBody>
      </p:sp>
      <p:sp>
        <p:nvSpPr>
          <p:cNvPr id="18" name="Freeform 36">
            <a:extLst>
              <a:ext uri="{FF2B5EF4-FFF2-40B4-BE49-F238E27FC236}">
                <a16:creationId xmlns:a16="http://schemas.microsoft.com/office/drawing/2014/main" id="{C24BEC42-AFF3-40D1-93A2-A27A42E1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Freeform: Shape 24">
            <a:extLst>
              <a:ext uri="{FF2B5EF4-FFF2-40B4-BE49-F238E27FC236}">
                <a16:creationId xmlns:a16="http://schemas.microsoft.com/office/drawing/2014/main" id="{608F427C-1EC9-4280-9367-F2B3AA063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Rectangle 26">
            <a:extLst>
              <a:ext uri="{FF2B5EF4-FFF2-40B4-BE49-F238E27FC236}">
                <a16:creationId xmlns:a16="http://schemas.microsoft.com/office/drawing/2014/main" id="{F98810A7-E114-447A-A7D6-69B27CFB5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675F59-CA9B-4462-9A92-F4E7191647A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260" t="3823" r="11082" b="7472"/>
          <a:stretch/>
        </p:blipFill>
        <p:spPr>
          <a:xfrm>
            <a:off x="643854" y="1351481"/>
            <a:ext cx="6270662" cy="415457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925145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E2EEE-8206-40DE-997D-D914A671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4795482" cy="1641987"/>
          </a:xfrm>
        </p:spPr>
        <p:txBody>
          <a:bodyPr>
            <a:normAutofit/>
          </a:bodyPr>
          <a:lstStyle/>
          <a:p>
            <a:r>
              <a:rPr lang="en-US" dirty="0"/>
              <a:t>Panel Moderator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CA8A4B-C638-42FC-B7D0-5CFBE61309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0" r="1050"/>
          <a:stretch/>
        </p:blipFill>
        <p:spPr>
          <a:xfrm>
            <a:off x="6094410" y="609601"/>
            <a:ext cx="5449889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23" name="Rectangle 16">
            <a:extLst>
              <a:ext uri="{FF2B5EF4-FFF2-40B4-BE49-F238E27FC236}">
                <a16:creationId xmlns:a16="http://schemas.microsoft.com/office/drawing/2014/main" id="{AA047838-7F9E-43CF-A116-26E7AAA8F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BBF1C-F09A-4D55-9BBD-88DEB11FB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438401"/>
            <a:ext cx="4797256" cy="38099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/>
              <a:t>Jeff </a:t>
            </a:r>
            <a:r>
              <a:rPr lang="en-US" sz="4000" b="1" dirty="0" err="1"/>
              <a:t>Bossard</a:t>
            </a:r>
            <a:endParaRPr lang="en-US" sz="4000" b="1" dirty="0"/>
          </a:p>
          <a:p>
            <a:pPr marL="0" indent="0">
              <a:buNone/>
            </a:pPr>
            <a:r>
              <a:rPr lang="en-US" i="1" dirty="0"/>
              <a:t>Assistant Principal </a:t>
            </a:r>
          </a:p>
          <a:p>
            <a:pPr marL="0" indent="0">
              <a:buNone/>
            </a:pPr>
            <a:r>
              <a:rPr lang="en-US" sz="2400" i="1" dirty="0" err="1"/>
              <a:t>Itineris</a:t>
            </a:r>
            <a:r>
              <a:rPr lang="en-US" sz="2400" i="1" dirty="0"/>
              <a:t> Early College High School</a:t>
            </a:r>
          </a:p>
          <a:p>
            <a:pPr marL="0" indent="0">
              <a:buNone/>
            </a:pPr>
            <a:r>
              <a:rPr lang="en-US" sz="2400" i="1" dirty="0"/>
              <a:t>W!SE Nationally recognized Financial Literacy Educator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4622585-4627-4760-BE3B-48BEC4F863F2}"/>
              </a:ext>
            </a:extLst>
          </p:cNvPr>
          <p:cNvCxnSpPr/>
          <p:nvPr/>
        </p:nvCxnSpPr>
        <p:spPr>
          <a:xfrm>
            <a:off x="777766" y="1566042"/>
            <a:ext cx="440383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97154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Most Popular Majors for Women &amp; Men — Inside College Factual">
            <a:extLst>
              <a:ext uri="{FF2B5EF4-FFF2-40B4-BE49-F238E27FC236}">
                <a16:creationId xmlns:a16="http://schemas.microsoft.com/office/drawing/2014/main" id="{67F5E75A-CA58-4CE8-BD9C-37548BF07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576263"/>
            <a:ext cx="9525000" cy="57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5CDF83-02F6-4012-BBE7-9938DE725F02}"/>
              </a:ext>
            </a:extLst>
          </p:cNvPr>
          <p:cNvSpPr txBox="1"/>
          <p:nvPr/>
        </p:nvSpPr>
        <p:spPr>
          <a:xfrm>
            <a:off x="1333500" y="6027821"/>
            <a:ext cx="700919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chemeClr val="bg1"/>
                </a:solidFill>
              </a:rPr>
              <a:t>College Factual Report, 2017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0508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Most Popular Majors for Women &amp; Men — Inside College Factual">
            <a:extLst>
              <a:ext uri="{FF2B5EF4-FFF2-40B4-BE49-F238E27FC236}">
                <a16:creationId xmlns:a16="http://schemas.microsoft.com/office/drawing/2014/main" id="{A70DE304-28CB-4816-B51C-E66F5F25F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633413"/>
            <a:ext cx="9525000" cy="559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289B80-ECC2-4D86-A4F0-D3ADCF2C0B4D}"/>
              </a:ext>
            </a:extLst>
          </p:cNvPr>
          <p:cNvSpPr txBox="1"/>
          <p:nvPr/>
        </p:nvSpPr>
        <p:spPr>
          <a:xfrm>
            <a:off x="1333500" y="5970671"/>
            <a:ext cx="700919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chemeClr val="bg1"/>
                </a:solidFill>
              </a:rPr>
              <a:t>College Factual Report, 2017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3856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e Most And Least Lucrative College Majors, In 2 Graphs : Planet ...">
            <a:extLst>
              <a:ext uri="{FF2B5EF4-FFF2-40B4-BE49-F238E27FC236}">
                <a16:creationId xmlns:a16="http://schemas.microsoft.com/office/drawing/2014/main" id="{D32D0EE2-B311-418A-AC07-2C55CC0F6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76225"/>
            <a:ext cx="5943600" cy="630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D84557-2FAE-43AE-941C-DB769572B216}"/>
              </a:ext>
            </a:extLst>
          </p:cNvPr>
          <p:cNvSpPr txBox="1"/>
          <p:nvPr/>
        </p:nvSpPr>
        <p:spPr>
          <a:xfrm>
            <a:off x="244929" y="6454817"/>
            <a:ext cx="700919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/>
              <a:t>NPR Planet Money, 2013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82517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1B8F9CB-890B-4CB8-B503-188A763E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632AB4-3837-4FD0-8B62-0A18B573F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C393B4A7-6ABF-423D-A762-3CDB4897A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CD2319A-6FA9-4EFB-9EDF-730446742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692A93-3514-4486-8B67-CCA4E0259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1AD250C-F2EA-449F-9B14-DF5BB674C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747F1B4-B831-4277-8AB0-32767F7EB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D80CFA21-AB7C-4BEB-9BFF-05764FBBF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CDB463A-C767-4A6F-8CDC-1EE199E47205}"/>
              </a:ext>
            </a:extLst>
          </p:cNvPr>
          <p:cNvSpPr/>
          <p:nvPr/>
        </p:nvSpPr>
        <p:spPr>
          <a:xfrm>
            <a:off x="481290" y="340923"/>
            <a:ext cx="9252154" cy="10166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College &amp; Career Planning is a Series of Financial Decisions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2F7E335-851A-4CAE-B09F-E657819D4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0B541F0-7F6E-402E-84D8-CF96EACA5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5D40C5FC-2834-4177-B649-FF1B1B6E01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5585435"/>
              </p:ext>
            </p:extLst>
          </p:nvPr>
        </p:nvGraphicFramePr>
        <p:xfrm>
          <a:off x="648930" y="2810256"/>
          <a:ext cx="10895370" cy="340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7057908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A52BC1-78A6-4A0C-BA9D-FF4677A42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0" y="905933"/>
            <a:ext cx="10130104" cy="50397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C1FC01-5A3E-495A-A000-84299E13601B}"/>
              </a:ext>
            </a:extLst>
          </p:cNvPr>
          <p:cNvSpPr txBox="1"/>
          <p:nvPr/>
        </p:nvSpPr>
        <p:spPr>
          <a:xfrm>
            <a:off x="941614" y="6082250"/>
            <a:ext cx="700919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/>
              <a:t>Next Gen Personal Finance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0855910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88000"/>
                <a:satMod val="130000"/>
                <a:lumMod val="124000"/>
              </a:schemeClr>
            </a:gs>
            <a:gs pos="100000">
              <a:schemeClr val="bg2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28D0172-F2E0-4763-9C35-F02266495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12191695" cy="473074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9F2851FB-E841-4509-8A6D-A416376EA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DF6FB2B2-CE21-407F-B22E-302DADC2C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8BA49A-9FB2-4B7A-AAA9-1DE4E800DA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505" y="623571"/>
            <a:ext cx="10260990" cy="3523885"/>
          </a:xfrm>
        </p:spPr>
        <p:txBody>
          <a:bodyPr>
            <a:normAutofit/>
          </a:bodyPr>
          <a:lstStyle/>
          <a:p>
            <a:pPr algn="ctr"/>
            <a:r>
              <a:rPr lang="en-US" sz="8000" b="1">
                <a:solidFill>
                  <a:srgbClr val="FFFFFF"/>
                </a:solidFill>
              </a:rPr>
              <a:t>Career Planning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C0C881-37E7-40DD-B224-50C3D96C73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505" y="4777380"/>
            <a:ext cx="10260990" cy="1209763"/>
          </a:xfrm>
        </p:spPr>
        <p:txBody>
          <a:bodyPr>
            <a:normAutofit/>
          </a:bodyPr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0126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4B712E-6BBF-4241-BAB7-D7E064B173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22F3D4E-E5F5-4623-B278-D7E30BEF9D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1D169A-9BE4-4FA0-9217-B3A676084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200" y="643467"/>
            <a:ext cx="3583050" cy="5571066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B7F5E51-5BF8-4198-AD70-78D94F3A9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74979"/>
            <a:ext cx="5458121" cy="5897880"/>
          </a:xfrm>
          <a:prstGeom prst="rect">
            <a:avLst/>
          </a:prstGeom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B090C7-8216-41C9-81EB-26AE24752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3321" y="1044361"/>
            <a:ext cx="5134516" cy="475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6340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ADB8294-BBF5-4EE7-8D08-DDECD12A1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12191695" cy="47307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2AA68CD-BBCC-4482-B4F9-3EBE3A75D0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Freeform 15">
            <a:extLst>
              <a:ext uri="{FF2B5EF4-FFF2-40B4-BE49-F238E27FC236}">
                <a16:creationId xmlns:a16="http://schemas.microsoft.com/office/drawing/2014/main" id="{B58816D9-9E81-4B2B-95D3-C398BF15E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461A84-F386-4728-A899-692AB7912CE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26"/>
          <a:stretch/>
        </p:blipFill>
        <p:spPr>
          <a:xfrm>
            <a:off x="6056117" y="356859"/>
            <a:ext cx="4326232" cy="3562167"/>
          </a:xfrm>
          <a:prstGeom prst="rect">
            <a:avLst/>
          </a:prstGeom>
          <a:effectLst/>
        </p:spPr>
      </p:pic>
      <p:sp useBgFill="1">
        <p:nvSpPr>
          <p:cNvPr id="33" name="Freeform 5">
            <a:extLst>
              <a:ext uri="{FF2B5EF4-FFF2-40B4-BE49-F238E27FC236}">
                <a16:creationId xmlns:a16="http://schemas.microsoft.com/office/drawing/2014/main" id="{BD26E291-370D-448F-BDB9-9A5999D46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4055532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4F8F3B-9A3C-4062-A003-5C2BAC25E2E1}"/>
              </a:ext>
            </a:extLst>
          </p:cNvPr>
          <p:cNvSpPr txBox="1"/>
          <p:nvPr/>
        </p:nvSpPr>
        <p:spPr>
          <a:xfrm>
            <a:off x="643854" y="5204085"/>
            <a:ext cx="9345155" cy="8618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Jobs and Automation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C87EB8-3761-4FDD-B55B-02C152A0807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672" t="11034" r="31455" b="15326"/>
          <a:stretch/>
        </p:blipFill>
        <p:spPr>
          <a:xfrm>
            <a:off x="643854" y="356859"/>
            <a:ext cx="4385805" cy="3571068"/>
          </a:xfrm>
          <a:prstGeom prst="rect">
            <a:avLst/>
          </a:prstGeom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AA5928-4FD9-4E6C-90FA-A493E8A256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28299" y="187548"/>
            <a:ext cx="1101551" cy="74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8728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A94C69-3695-4898-933B-020F8D2D7643}"/>
              </a:ext>
            </a:extLst>
          </p:cNvPr>
          <p:cNvSpPr/>
          <p:nvPr/>
        </p:nvSpPr>
        <p:spPr>
          <a:xfrm>
            <a:off x="8092966" y="1166842"/>
            <a:ext cx="371015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/>
              <a:t>Career Planning During and Post </a:t>
            </a:r>
          </a:p>
          <a:p>
            <a:r>
              <a:rPr lang="en-US" sz="4800" dirty="0"/>
              <a:t>COVID-19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ECF560-43F9-4F7D-B4A9-E2D3B434B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83" y="906516"/>
            <a:ext cx="7231117" cy="482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6794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AB21C1-4B3F-4A63-AED6-99EA62D1D7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1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71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E2EEE-8206-40DE-997D-D914A671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77" y="264406"/>
            <a:ext cx="9404723" cy="1400530"/>
          </a:xfrm>
        </p:spPr>
        <p:txBody>
          <a:bodyPr/>
          <a:lstStyle/>
          <a:p>
            <a:r>
              <a:rPr lang="en-US" dirty="0"/>
              <a:t>Panelists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3964BF-BB7C-463A-AB2B-E63DBF5A6F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548" t="7964" r="7964" b="24580"/>
          <a:stretch/>
        </p:blipFill>
        <p:spPr>
          <a:xfrm>
            <a:off x="465422" y="4197922"/>
            <a:ext cx="2087110" cy="22647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BA0E25-C597-4636-B091-A26F6096EF19}"/>
              </a:ext>
            </a:extLst>
          </p:cNvPr>
          <p:cNvSpPr/>
          <p:nvPr/>
        </p:nvSpPr>
        <p:spPr>
          <a:xfrm>
            <a:off x="2615160" y="547946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Associate Professor – Finance</a:t>
            </a:r>
          </a:p>
          <a:p>
            <a:r>
              <a:rPr lang="en-US" sz="1600" dirty="0"/>
              <a:t>Bill &amp; </a:t>
            </a:r>
            <a:r>
              <a:rPr lang="en-US" sz="1600" dirty="0" err="1"/>
              <a:t>Vieve</a:t>
            </a:r>
            <a:r>
              <a:rPr lang="en-US" sz="1600" dirty="0"/>
              <a:t> Gore School of Business,</a:t>
            </a:r>
          </a:p>
          <a:p>
            <a:r>
              <a:rPr lang="en-US" sz="1600" dirty="0"/>
              <a:t>Westminster College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38BC4F-396F-47A5-A73D-8ACD75C0EF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35" b="15007"/>
          <a:stretch/>
        </p:blipFill>
        <p:spPr>
          <a:xfrm>
            <a:off x="465422" y="1388520"/>
            <a:ext cx="2052583" cy="22647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ED8396F-23CF-4224-AE40-1083549B47B3}"/>
              </a:ext>
            </a:extLst>
          </p:cNvPr>
          <p:cNvSpPr/>
          <p:nvPr/>
        </p:nvSpPr>
        <p:spPr>
          <a:xfrm>
            <a:off x="2622137" y="1703791"/>
            <a:ext cx="40078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Director of Strategic Initiatives</a:t>
            </a:r>
          </a:p>
          <a:p>
            <a:r>
              <a:rPr lang="en-US" sz="1600" dirty="0"/>
              <a:t>Economic Development Corp. of Utah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994193-C61D-4987-9949-9027BEB5D6F4}"/>
              </a:ext>
            </a:extLst>
          </p:cNvPr>
          <p:cNvSpPr/>
          <p:nvPr/>
        </p:nvSpPr>
        <p:spPr>
          <a:xfrm>
            <a:off x="2625099" y="2179357"/>
            <a:ext cx="25426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/>
              <a:t>sfrohman@edcutah.org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E80A09-D5F2-40F9-B6D7-1617A00B45C7}"/>
              </a:ext>
            </a:extLst>
          </p:cNvPr>
          <p:cNvSpPr/>
          <p:nvPr/>
        </p:nvSpPr>
        <p:spPr>
          <a:xfrm>
            <a:off x="2615160" y="6170944"/>
            <a:ext cx="34547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/>
              <a:t>rhaskell@westminstercollege.edu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7160DB3-D89E-4EC4-8F1A-E3B48ECE2CF1}"/>
              </a:ext>
            </a:extLst>
          </p:cNvPr>
          <p:cNvSpPr/>
          <p:nvPr/>
        </p:nvSpPr>
        <p:spPr>
          <a:xfrm>
            <a:off x="2579375" y="4986567"/>
            <a:ext cx="31854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Richard Haskell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695A2C-FC7F-4568-B008-ABAB875A8053}"/>
              </a:ext>
            </a:extLst>
          </p:cNvPr>
          <p:cNvSpPr/>
          <p:nvPr/>
        </p:nvSpPr>
        <p:spPr>
          <a:xfrm>
            <a:off x="2622137" y="1249687"/>
            <a:ext cx="40751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Stephanie Frohman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2A3E0F7-2886-4701-9900-D2F37C607FC7}"/>
              </a:ext>
            </a:extLst>
          </p:cNvPr>
          <p:cNvSpPr/>
          <p:nvPr/>
        </p:nvSpPr>
        <p:spPr>
          <a:xfrm>
            <a:off x="7964472" y="3068306"/>
            <a:ext cx="4014240" cy="2339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Dr. </a:t>
            </a:r>
            <a:r>
              <a:rPr lang="en-US" sz="3200" dirty="0" err="1"/>
              <a:t>Orn</a:t>
            </a:r>
            <a:r>
              <a:rPr lang="en-US" sz="3200" dirty="0"/>
              <a:t> </a:t>
            </a:r>
            <a:r>
              <a:rPr lang="en-US" sz="3200" dirty="0" err="1"/>
              <a:t>Bodvarsson</a:t>
            </a:r>
            <a:endParaRPr lang="en-US" sz="3200" dirty="0"/>
          </a:p>
          <a:p>
            <a:r>
              <a:rPr lang="en-US" sz="1600" dirty="0"/>
              <a:t>Dean, Bill &amp; </a:t>
            </a:r>
            <a:r>
              <a:rPr lang="en-US" sz="1600" dirty="0" err="1"/>
              <a:t>Vieve</a:t>
            </a:r>
            <a:r>
              <a:rPr lang="en-US" sz="1600" dirty="0"/>
              <a:t> Gore </a:t>
            </a:r>
          </a:p>
          <a:p>
            <a:r>
              <a:rPr lang="en-US" sz="1600" dirty="0"/>
              <a:t>School of Business</a:t>
            </a:r>
          </a:p>
          <a:p>
            <a:r>
              <a:rPr lang="en-US" sz="1600" dirty="0"/>
              <a:t>Westminster College</a:t>
            </a:r>
          </a:p>
          <a:p>
            <a:r>
              <a:rPr lang="en-US" sz="1600" dirty="0"/>
              <a:t>obodvarsson@westminstercollege.edu</a:t>
            </a:r>
          </a:p>
          <a:p>
            <a:endParaRPr lang="en-US" b="1" dirty="0"/>
          </a:p>
          <a:p>
            <a:endParaRPr lang="en-US" sz="3200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B2E6381-83F7-4AD2-BCC2-1906292247BB}"/>
              </a:ext>
            </a:extLst>
          </p:cNvPr>
          <p:cNvCxnSpPr/>
          <p:nvPr/>
        </p:nvCxnSpPr>
        <p:spPr>
          <a:xfrm>
            <a:off x="465422" y="1114097"/>
            <a:ext cx="440383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897A39E-B9BC-46B5-A043-23855C2A9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1591" y="2095136"/>
            <a:ext cx="7260659" cy="419548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Orn Bodvarsson photo">
            <a:extLst>
              <a:ext uri="{FF2B5EF4-FFF2-40B4-BE49-F238E27FC236}">
                <a16:creationId xmlns:a16="http://schemas.microsoft.com/office/drawing/2014/main" id="{824DE53D-0A5D-434D-981F-1500A4306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929" y="2578184"/>
            <a:ext cx="2264725" cy="226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7419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Burt_Success_Final">
            <a:extLst>
              <a:ext uri="{FF2B5EF4-FFF2-40B4-BE49-F238E27FC236}">
                <a16:creationId xmlns:a16="http://schemas.microsoft.com/office/drawing/2014/main" id="{B89D5CBD-B357-4691-8748-01FADE567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69" y="1353686"/>
            <a:ext cx="6246576" cy="480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B40CA36-2225-4A92-9B0F-5E6A07CB3BF7}"/>
              </a:ext>
            </a:extLst>
          </p:cNvPr>
          <p:cNvSpPr/>
          <p:nvPr/>
        </p:nvSpPr>
        <p:spPr>
          <a:xfrm>
            <a:off x="415849" y="228049"/>
            <a:ext cx="97561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What's the #1 predictor of career success?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611157-D372-402D-A872-911005BA91F2}"/>
              </a:ext>
            </a:extLst>
          </p:cNvPr>
          <p:cNvSpPr txBox="1"/>
          <p:nvPr/>
        </p:nvSpPr>
        <p:spPr>
          <a:xfrm>
            <a:off x="6799585" y="1808304"/>
            <a:ext cx="5224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Answer:</a:t>
            </a:r>
            <a:r>
              <a:rPr lang="en-US" sz="3600" b="1" dirty="0"/>
              <a:t> </a:t>
            </a:r>
            <a:r>
              <a:rPr lang="en-US" sz="3600" b="1" i="1" dirty="0">
                <a:solidFill>
                  <a:srgbClr val="00B050"/>
                </a:solidFill>
              </a:rPr>
              <a:t>Having an open network.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AEC984-05C1-494F-A49C-F6E4D28D00DC}"/>
              </a:ext>
            </a:extLst>
          </p:cNvPr>
          <p:cNvSpPr txBox="1"/>
          <p:nvPr/>
        </p:nvSpPr>
        <p:spPr>
          <a:xfrm>
            <a:off x="1213757" y="6489829"/>
            <a:ext cx="700919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chemeClr val="bg1"/>
                </a:solidFill>
              </a:rPr>
              <a:t>Next Gen Personal Finance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5877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8" name="Oval 12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8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20">
            <a:extLst>
              <a:ext uri="{FF2B5EF4-FFF2-40B4-BE49-F238E27FC236}">
                <a16:creationId xmlns:a16="http://schemas.microsoft.com/office/drawing/2014/main" id="{F3F4807A-5068-4492-8025-D75F320E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12EAA49-D2A0-43DF-9C60-65592396762E}"/>
              </a:ext>
            </a:extLst>
          </p:cNvPr>
          <p:cNvSpPr/>
          <p:nvPr/>
        </p:nvSpPr>
        <p:spPr>
          <a:xfrm>
            <a:off x="7938452" y="1347107"/>
            <a:ext cx="4009708" cy="39106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spc="-5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“Every success story is a tale of constant adapting, revision and change.”</a:t>
            </a:r>
          </a:p>
        </p:txBody>
      </p:sp>
      <p:sp>
        <p:nvSpPr>
          <p:cNvPr id="23" name="Freeform 36">
            <a:extLst>
              <a:ext uri="{FF2B5EF4-FFF2-40B4-BE49-F238E27FC236}">
                <a16:creationId xmlns:a16="http://schemas.microsoft.com/office/drawing/2014/main" id="{B24996F8-180C-4DCB-8A26-DFA336CDE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13666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an in pottery factory">
            <a:extLst>
              <a:ext uri="{FF2B5EF4-FFF2-40B4-BE49-F238E27FC236}">
                <a16:creationId xmlns:a16="http://schemas.microsoft.com/office/drawing/2014/main" id="{5FA6EEE3-6EFA-4592-A310-8F0463D95F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736" r="8734" b="-1"/>
          <a:stretch/>
        </p:blipFill>
        <p:spPr>
          <a:xfrm>
            <a:off x="45918" y="9"/>
            <a:ext cx="7759920" cy="6857991"/>
          </a:xfrm>
          <a:custGeom>
            <a:avLst/>
            <a:gdLst/>
            <a:ahLst/>
            <a:cxnLst/>
            <a:rect l="l" t="t" r="r" b="b"/>
            <a:pathLst>
              <a:path w="7759940" h="6858001">
                <a:moveTo>
                  <a:pt x="0" y="0"/>
                </a:moveTo>
                <a:lnTo>
                  <a:pt x="1296537" y="0"/>
                </a:lnTo>
                <a:lnTo>
                  <a:pt x="1296537" y="1"/>
                </a:lnTo>
                <a:lnTo>
                  <a:pt x="6415225" y="1"/>
                </a:lnTo>
                <a:lnTo>
                  <a:pt x="6415225" y="0"/>
                </a:lnTo>
                <a:lnTo>
                  <a:pt x="7758763" y="0"/>
                </a:lnTo>
                <a:lnTo>
                  <a:pt x="7733718" y="155677"/>
                </a:lnTo>
                <a:lnTo>
                  <a:pt x="7709849" y="310668"/>
                </a:lnTo>
                <a:lnTo>
                  <a:pt x="7686485" y="466344"/>
                </a:lnTo>
                <a:lnTo>
                  <a:pt x="7666482" y="622707"/>
                </a:lnTo>
                <a:lnTo>
                  <a:pt x="7646311" y="778383"/>
                </a:lnTo>
                <a:lnTo>
                  <a:pt x="7627485" y="934746"/>
                </a:lnTo>
                <a:lnTo>
                  <a:pt x="7611349" y="1089051"/>
                </a:lnTo>
                <a:lnTo>
                  <a:pt x="7596053" y="1245413"/>
                </a:lnTo>
                <a:lnTo>
                  <a:pt x="7582101" y="1401090"/>
                </a:lnTo>
                <a:lnTo>
                  <a:pt x="7569999" y="1554023"/>
                </a:lnTo>
                <a:lnTo>
                  <a:pt x="7557896" y="1709014"/>
                </a:lnTo>
                <a:lnTo>
                  <a:pt x="7547811" y="1861947"/>
                </a:lnTo>
                <a:lnTo>
                  <a:pt x="7539911" y="2014881"/>
                </a:lnTo>
                <a:lnTo>
                  <a:pt x="7531674" y="2167128"/>
                </a:lnTo>
                <a:lnTo>
                  <a:pt x="7524783" y="2318004"/>
                </a:lnTo>
                <a:lnTo>
                  <a:pt x="7519908" y="2467509"/>
                </a:lnTo>
                <a:lnTo>
                  <a:pt x="7515706" y="2617013"/>
                </a:lnTo>
                <a:lnTo>
                  <a:pt x="7511672" y="2765146"/>
                </a:lnTo>
                <a:lnTo>
                  <a:pt x="7509823" y="2911221"/>
                </a:lnTo>
                <a:lnTo>
                  <a:pt x="7507806" y="3057297"/>
                </a:lnTo>
                <a:lnTo>
                  <a:pt x="7506797" y="3201315"/>
                </a:lnTo>
                <a:lnTo>
                  <a:pt x="7507806" y="3343961"/>
                </a:lnTo>
                <a:lnTo>
                  <a:pt x="7507806" y="3485236"/>
                </a:lnTo>
                <a:lnTo>
                  <a:pt x="7509823" y="3625139"/>
                </a:lnTo>
                <a:lnTo>
                  <a:pt x="7512848" y="3762299"/>
                </a:lnTo>
                <a:lnTo>
                  <a:pt x="7515706" y="3898087"/>
                </a:lnTo>
                <a:lnTo>
                  <a:pt x="7518900" y="4031133"/>
                </a:lnTo>
                <a:lnTo>
                  <a:pt x="7523774" y="4163492"/>
                </a:lnTo>
                <a:lnTo>
                  <a:pt x="7528985" y="4293793"/>
                </a:lnTo>
                <a:lnTo>
                  <a:pt x="7533691" y="4421352"/>
                </a:lnTo>
                <a:lnTo>
                  <a:pt x="7546971" y="4670298"/>
                </a:lnTo>
                <a:lnTo>
                  <a:pt x="7561090" y="4908956"/>
                </a:lnTo>
                <a:lnTo>
                  <a:pt x="7575882" y="5138013"/>
                </a:lnTo>
                <a:lnTo>
                  <a:pt x="7592187" y="5354726"/>
                </a:lnTo>
                <a:lnTo>
                  <a:pt x="7609164" y="5561838"/>
                </a:lnTo>
                <a:lnTo>
                  <a:pt x="7627485" y="5753862"/>
                </a:lnTo>
                <a:lnTo>
                  <a:pt x="7645471" y="5934227"/>
                </a:lnTo>
                <a:lnTo>
                  <a:pt x="7663456" y="6100191"/>
                </a:lnTo>
                <a:lnTo>
                  <a:pt x="7680433" y="6252438"/>
                </a:lnTo>
                <a:lnTo>
                  <a:pt x="7696570" y="6387541"/>
                </a:lnTo>
                <a:lnTo>
                  <a:pt x="7711866" y="6509613"/>
                </a:lnTo>
                <a:lnTo>
                  <a:pt x="7724641" y="6612483"/>
                </a:lnTo>
                <a:lnTo>
                  <a:pt x="7736743" y="6698894"/>
                </a:lnTo>
                <a:lnTo>
                  <a:pt x="7754057" y="6817538"/>
                </a:lnTo>
                <a:lnTo>
                  <a:pt x="7759940" y="6858000"/>
                </a:lnTo>
                <a:lnTo>
                  <a:pt x="6854586" y="6858000"/>
                </a:lnTo>
                <a:lnTo>
                  <a:pt x="6854586" y="6858001"/>
                </a:lnTo>
                <a:lnTo>
                  <a:pt x="764022" y="6858001"/>
                </a:lnTo>
                <a:lnTo>
                  <a:pt x="76402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30182B0-3559-41D5-9EBC-0BD86BEDA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59D43B-F212-421F-A890-90DB0539ABE3}"/>
              </a:ext>
            </a:extLst>
          </p:cNvPr>
          <p:cNvSpPr txBox="1"/>
          <p:nvPr/>
        </p:nvSpPr>
        <p:spPr>
          <a:xfrm>
            <a:off x="9721532" y="5326227"/>
            <a:ext cx="2804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Richard Branson</a:t>
            </a:r>
          </a:p>
        </p:txBody>
      </p:sp>
    </p:spTree>
    <p:extLst>
      <p:ext uri="{BB962C8B-B14F-4D97-AF65-F5344CB8AC3E}">
        <p14:creationId xmlns:p14="http://schemas.microsoft.com/office/powerpoint/2010/main" val="33197075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2AC6A7-02BE-48AB-9082-AE1ADCFF7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91911" y="2455479"/>
            <a:ext cx="4878263" cy="4461163"/>
          </a:xfrm>
        </p:spPr>
        <p:txBody>
          <a:bodyPr>
            <a:normAutofit/>
          </a:bodyPr>
          <a:lstStyle/>
          <a:p>
            <a:pPr algn="ctr"/>
            <a:r>
              <a:rPr lang="en-US" sz="8800" b="1" dirty="0">
                <a:solidFill>
                  <a:srgbClr val="FFFFFF"/>
                </a:solidFill>
                <a:latin typeface="+mn-lt"/>
              </a:rPr>
              <a:t>Q &amp; A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Content Placeholder 5" descr="A close up of a logo&#10;&#10;Description automatically generated">
            <a:extLst>
              <a:ext uri="{FF2B5EF4-FFF2-40B4-BE49-F238E27FC236}">
                <a16:creationId xmlns:a16="http://schemas.microsoft.com/office/drawing/2014/main" id="{7AB5262D-CF6D-4258-8A53-13B02E8AA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08230" y="712500"/>
            <a:ext cx="5433000" cy="5433000"/>
          </a:xfrm>
        </p:spPr>
      </p:pic>
    </p:spTree>
    <p:extLst>
      <p:ext uri="{BB962C8B-B14F-4D97-AF65-F5344CB8AC3E}">
        <p14:creationId xmlns:p14="http://schemas.microsoft.com/office/powerpoint/2010/main" val="3566681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973928" y="327532"/>
            <a:ext cx="10478860" cy="1143000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en-US" sz="16000" b="1" dirty="0">
                <a:latin typeface="Arial Nova Cond Light" panose="020B0604020202020204" pitchFamily="34" charset="0"/>
              </a:rPr>
              <a:t>        </a:t>
            </a:r>
            <a:r>
              <a:rPr lang="en-US" sz="160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Important info</a:t>
            </a:r>
          </a:p>
          <a:p>
            <a:endParaRPr lang="en-US" sz="4400" b="1" u="sng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0" indent="-1143000" algn="l"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9600" b="1" cap="none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Roll will be taken throughout the Summit. </a:t>
            </a:r>
          </a:p>
          <a:p>
            <a:pPr marL="1143000" indent="-1143000" algn="l"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9600" b="1" cap="none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You must attend three full sessions to receive a stipend.</a:t>
            </a:r>
          </a:p>
          <a:p>
            <a:pPr marL="1143000" indent="-1143000" algn="l">
              <a:lnSpc>
                <a:spcPct val="120000"/>
              </a:lnSpc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9600" b="1" cap="none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Complete the follow up assignment at </a:t>
            </a:r>
            <a:r>
              <a:rPr lang="en-US" sz="9600" b="1" dirty="0">
                <a:solidFill>
                  <a:schemeClr val="tx1"/>
                </a:solidFill>
                <a:cs typeface="Calibri" panose="020F0502020204030204" pitchFamily="34" charset="0"/>
              </a:rPr>
              <a:t>                                         </a:t>
            </a:r>
            <a:r>
              <a:rPr lang="en-US" sz="9600" b="1" cap="none" dirty="0">
                <a:solidFill>
                  <a:srgbClr val="FFFF00"/>
                </a:solidFill>
                <a:latin typeface="+mn-lt"/>
                <a:cs typeface="Calibri" panose="020F0502020204030204" pitchFamily="34" charset="0"/>
              </a:rPr>
              <a:t>utahjumpstart.org/2020Summit                                                                        </a:t>
            </a:r>
            <a:r>
              <a:rPr lang="en-US" sz="9600" b="1" cap="none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to receive 0.5 USBE credit. </a:t>
            </a:r>
          </a:p>
          <a:p>
            <a:pPr algn="l">
              <a:lnSpc>
                <a:spcPct val="120000"/>
              </a:lnSpc>
              <a:spcBef>
                <a:spcPts val="1800"/>
              </a:spcBef>
              <a:spcAft>
                <a:spcPts val="1800"/>
              </a:spcAft>
              <a:buClr>
                <a:schemeClr val="tx1"/>
              </a:buClr>
            </a:pPr>
            <a:r>
              <a:rPr lang="en-US" sz="16000" b="1" cap="none" dirty="0">
                <a:solidFill>
                  <a:schemeClr val="tx1"/>
                </a:solidFill>
                <a:latin typeface="Cooper Black" panose="0208090404030B020404" pitchFamily="18" charset="0"/>
                <a:cs typeface="Calibri" panose="020F0502020204030204" pitchFamily="34" charset="0"/>
              </a:rPr>
              <a:t>          LAST CALL! </a:t>
            </a:r>
          </a:p>
          <a:p>
            <a:pPr marL="1143000" indent="-1143000" algn="l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9600" b="1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Confirm your address in Eventbrite. Checks may be delayed or forfeited if your address is missing.</a:t>
            </a:r>
          </a:p>
          <a:p>
            <a:pPr marL="571500" indent="-571500" algn="l">
              <a:buClr>
                <a:schemeClr val="tx1"/>
              </a:buClr>
              <a:buFont typeface="Wingdings" panose="05000000000000000000" pitchFamily="2" charset="2"/>
              <a:buChar char="ü"/>
            </a:pPr>
            <a:endParaRPr lang="en-US" sz="4000" b="1" u="sng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0" indent="-1143000" algn="l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9600" b="1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Confirm your CACTUS number in Eventbrite.</a:t>
            </a:r>
          </a:p>
          <a:p>
            <a:pPr marL="1143000" indent="-1143000" algn="l">
              <a:buFont typeface="Wingdings" panose="05000000000000000000" pitchFamily="2" charset="2"/>
              <a:buChar char="ü"/>
            </a:pPr>
            <a:endParaRPr lang="en-US" sz="11200" b="1" dirty="0">
              <a:latin typeface="Arial Nova" panose="020B0604020202020204" pitchFamily="34" charset="0"/>
            </a:endParaRPr>
          </a:p>
          <a:p>
            <a:pPr marL="1143000" indent="-1143000" algn="l">
              <a:buFont typeface="Wingdings" panose="05000000000000000000" pitchFamily="2" charset="2"/>
              <a:buChar char="ü"/>
            </a:pPr>
            <a:endParaRPr lang="en-US" sz="11200" b="1" dirty="0">
              <a:latin typeface="Arial Nova" panose="020B0604020202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endParaRPr lang="en-US" sz="2200" b="1" dirty="0">
              <a:latin typeface="Arial Rounded MT Bold" panose="020F070403050403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n-US" sz="2200" b="1" dirty="0">
                <a:latin typeface="Arial Rounded MT Bold" panose="020F0704030504030204" pitchFamily="34" charset="0"/>
              </a:rPr>
              <a:t>  </a:t>
            </a: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0648AA80-17FF-4935-A969-8C3A6BACDAF9}"/>
              </a:ext>
            </a:extLst>
          </p:cNvPr>
          <p:cNvSpPr/>
          <p:nvPr/>
        </p:nvSpPr>
        <p:spPr>
          <a:xfrm>
            <a:off x="843643" y="161537"/>
            <a:ext cx="681380" cy="661295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103A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24BE5B-9B03-45D0-BBDA-64BC545CCF3E}"/>
              </a:ext>
            </a:extLst>
          </p:cNvPr>
          <p:cNvCxnSpPr/>
          <p:nvPr/>
        </p:nvCxnSpPr>
        <p:spPr>
          <a:xfrm flipH="1">
            <a:off x="5638801" y="4190999"/>
            <a:ext cx="1621972" cy="0"/>
          </a:xfrm>
          <a:prstGeom prst="line">
            <a:avLst/>
          </a:prstGeom>
          <a:ln w="38100">
            <a:solidFill>
              <a:srgbClr val="FF91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EB14939-B876-42A5-96CF-C22325A753A9}"/>
              </a:ext>
            </a:extLst>
          </p:cNvPr>
          <p:cNvCxnSpPr/>
          <p:nvPr/>
        </p:nvCxnSpPr>
        <p:spPr>
          <a:xfrm flipH="1">
            <a:off x="363484" y="4190999"/>
            <a:ext cx="1621972" cy="0"/>
          </a:xfrm>
          <a:prstGeom prst="line">
            <a:avLst/>
          </a:prstGeom>
          <a:ln w="38100">
            <a:solidFill>
              <a:srgbClr val="FF91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EB0628-8806-457B-88E2-48D231873C28}"/>
              </a:ext>
            </a:extLst>
          </p:cNvPr>
          <p:cNvCxnSpPr>
            <a:cxnSpLocks/>
          </p:cNvCxnSpPr>
          <p:nvPr/>
        </p:nvCxnSpPr>
        <p:spPr>
          <a:xfrm>
            <a:off x="12159342" y="10886"/>
            <a:ext cx="0" cy="6847114"/>
          </a:xfrm>
          <a:prstGeom prst="line">
            <a:avLst/>
          </a:prstGeom>
          <a:ln w="184150">
            <a:solidFill>
              <a:srgbClr val="8C5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D99F37B-7A9A-4870-9D1D-314DEE6B7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3212" cy="695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2559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0F0556-CDA0-493D-BEFC-7234F37E9950}"/>
              </a:ext>
            </a:extLst>
          </p:cNvPr>
          <p:cNvSpPr txBox="1"/>
          <p:nvPr/>
        </p:nvSpPr>
        <p:spPr>
          <a:xfrm>
            <a:off x="477981" y="1122363"/>
            <a:ext cx="4847054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atin typeface="+mj-lt"/>
                <a:ea typeface="+mj-ea"/>
                <a:cs typeface="+mj-cs"/>
              </a:rPr>
              <a:t>Homework</a:t>
            </a:r>
          </a:p>
          <a:p>
            <a:pPr marL="120015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700" b="1" dirty="0">
                <a:latin typeface="+mj-lt"/>
                <a:ea typeface="+mj-ea"/>
                <a:cs typeface="+mj-cs"/>
              </a:rPr>
              <a:t>Survey</a:t>
            </a:r>
          </a:p>
          <a:p>
            <a:pPr marL="120015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700" b="1" dirty="0" err="1">
                <a:latin typeface="+mj-lt"/>
                <a:ea typeface="+mj-ea"/>
                <a:cs typeface="+mj-cs"/>
              </a:rPr>
              <a:t>Relicensure</a:t>
            </a:r>
            <a:r>
              <a:rPr lang="en-US" sz="3700" b="1" dirty="0">
                <a:latin typeface="+mj-lt"/>
                <a:ea typeface="+mj-ea"/>
                <a:cs typeface="+mj-cs"/>
              </a:rPr>
              <a:t> points</a:t>
            </a:r>
          </a:p>
          <a:p>
            <a:pPr marL="120015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700" b="1" dirty="0">
                <a:latin typeface="+mj-lt"/>
                <a:ea typeface="+mj-ea"/>
                <a:cs typeface="+mj-cs"/>
              </a:rPr>
              <a:t>Resources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700" b="1" dirty="0">
              <a:highlight>
                <a:srgbClr val="FFDF2B"/>
              </a:highlight>
              <a:latin typeface="+mj-lt"/>
              <a:ea typeface="+mj-ea"/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C3B0E2-B06B-487C-A1AB-411C10741DAF}"/>
              </a:ext>
            </a:extLst>
          </p:cNvPr>
          <p:cNvSpPr txBox="1"/>
          <p:nvPr/>
        </p:nvSpPr>
        <p:spPr>
          <a:xfrm>
            <a:off x="477981" y="5334271"/>
            <a:ext cx="11000429" cy="1208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4400" b="1"/>
              <a:t>utahjumpstart.org/2020Summit</a:t>
            </a:r>
            <a:endParaRPr lang="en-US" sz="4400" b="1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86ABBC-ED42-467B-AD9C-2B7BD59FF9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80" r="16123" b="1610"/>
          <a:stretch/>
        </p:blipFill>
        <p:spPr>
          <a:xfrm rot="1184035">
            <a:off x="8302286" y="603023"/>
            <a:ext cx="2898976" cy="41886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C4245C-5627-4A5D-9033-918177553F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38" r="16819"/>
          <a:stretch/>
        </p:blipFill>
        <p:spPr>
          <a:xfrm rot="20000994">
            <a:off x="6295073" y="738478"/>
            <a:ext cx="2546094" cy="376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904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6B3A3AF-4060-4E39-BE16-4B42C59A05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544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3594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3F4807A-5068-4492-8025-D75F320E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2BEDC8-96E6-4154-9AF5-99EE9910071C}"/>
              </a:ext>
            </a:extLst>
          </p:cNvPr>
          <p:cNvSpPr txBox="1"/>
          <p:nvPr/>
        </p:nvSpPr>
        <p:spPr>
          <a:xfrm>
            <a:off x="8097639" y="481812"/>
            <a:ext cx="3543464" cy="30665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Question of the Session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5ACB71-6BE2-4BBC-ADF1-05B3D872F4BA}"/>
              </a:ext>
            </a:extLst>
          </p:cNvPr>
          <p:cNvSpPr txBox="1"/>
          <p:nvPr/>
        </p:nvSpPr>
        <p:spPr>
          <a:xfrm>
            <a:off x="7828160" y="4583301"/>
            <a:ext cx="4094603" cy="16215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sz="3200" b="1" cap="all" dirty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Answer to win a </a:t>
            </a:r>
          </a:p>
          <a:p>
            <a:pPr algn="ctr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sz="3200" b="1" cap="all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my529 Prize Pack</a:t>
            </a:r>
            <a:r>
              <a:rPr lang="en-US" sz="3200" b="1" cap="all" dirty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  <p:sp>
        <p:nvSpPr>
          <p:cNvPr id="40" name="Freeform 36">
            <a:extLst>
              <a:ext uri="{FF2B5EF4-FFF2-40B4-BE49-F238E27FC236}">
                <a16:creationId xmlns:a16="http://schemas.microsoft.com/office/drawing/2014/main" id="{B24996F8-180C-4DCB-8A26-DFA336CDE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13666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Question mark on green pastel background">
            <a:extLst>
              <a:ext uri="{FF2B5EF4-FFF2-40B4-BE49-F238E27FC236}">
                <a16:creationId xmlns:a16="http://schemas.microsoft.com/office/drawing/2014/main" id="{73003306-4C02-44E9-9CDB-021CB08B323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136"/>
          <a:stretch/>
        </p:blipFill>
        <p:spPr>
          <a:xfrm>
            <a:off x="20" y="10"/>
            <a:ext cx="7759920" cy="6857991"/>
          </a:xfrm>
          <a:custGeom>
            <a:avLst/>
            <a:gdLst/>
            <a:ahLst/>
            <a:cxnLst/>
            <a:rect l="l" t="t" r="r" b="b"/>
            <a:pathLst>
              <a:path w="7759940" h="6858001">
                <a:moveTo>
                  <a:pt x="0" y="0"/>
                </a:moveTo>
                <a:lnTo>
                  <a:pt x="1296537" y="0"/>
                </a:lnTo>
                <a:lnTo>
                  <a:pt x="1296537" y="1"/>
                </a:lnTo>
                <a:lnTo>
                  <a:pt x="6415225" y="1"/>
                </a:lnTo>
                <a:lnTo>
                  <a:pt x="6415225" y="0"/>
                </a:lnTo>
                <a:lnTo>
                  <a:pt x="7758763" y="0"/>
                </a:lnTo>
                <a:lnTo>
                  <a:pt x="7733718" y="155677"/>
                </a:lnTo>
                <a:lnTo>
                  <a:pt x="7709849" y="310668"/>
                </a:lnTo>
                <a:lnTo>
                  <a:pt x="7686485" y="466344"/>
                </a:lnTo>
                <a:lnTo>
                  <a:pt x="7666482" y="622707"/>
                </a:lnTo>
                <a:lnTo>
                  <a:pt x="7646311" y="778383"/>
                </a:lnTo>
                <a:lnTo>
                  <a:pt x="7627485" y="934746"/>
                </a:lnTo>
                <a:lnTo>
                  <a:pt x="7611349" y="1089051"/>
                </a:lnTo>
                <a:lnTo>
                  <a:pt x="7596053" y="1245413"/>
                </a:lnTo>
                <a:lnTo>
                  <a:pt x="7582101" y="1401090"/>
                </a:lnTo>
                <a:lnTo>
                  <a:pt x="7569999" y="1554023"/>
                </a:lnTo>
                <a:lnTo>
                  <a:pt x="7557896" y="1709014"/>
                </a:lnTo>
                <a:lnTo>
                  <a:pt x="7547811" y="1861947"/>
                </a:lnTo>
                <a:lnTo>
                  <a:pt x="7539911" y="2014881"/>
                </a:lnTo>
                <a:lnTo>
                  <a:pt x="7531674" y="2167128"/>
                </a:lnTo>
                <a:lnTo>
                  <a:pt x="7524783" y="2318004"/>
                </a:lnTo>
                <a:lnTo>
                  <a:pt x="7519908" y="2467509"/>
                </a:lnTo>
                <a:lnTo>
                  <a:pt x="7515706" y="2617013"/>
                </a:lnTo>
                <a:lnTo>
                  <a:pt x="7511672" y="2765146"/>
                </a:lnTo>
                <a:lnTo>
                  <a:pt x="7509823" y="2911221"/>
                </a:lnTo>
                <a:lnTo>
                  <a:pt x="7507806" y="3057297"/>
                </a:lnTo>
                <a:lnTo>
                  <a:pt x="7506797" y="3201315"/>
                </a:lnTo>
                <a:lnTo>
                  <a:pt x="7507806" y="3343961"/>
                </a:lnTo>
                <a:lnTo>
                  <a:pt x="7507806" y="3485236"/>
                </a:lnTo>
                <a:lnTo>
                  <a:pt x="7509823" y="3625139"/>
                </a:lnTo>
                <a:lnTo>
                  <a:pt x="7512848" y="3762299"/>
                </a:lnTo>
                <a:lnTo>
                  <a:pt x="7515706" y="3898087"/>
                </a:lnTo>
                <a:lnTo>
                  <a:pt x="7518900" y="4031133"/>
                </a:lnTo>
                <a:lnTo>
                  <a:pt x="7523774" y="4163492"/>
                </a:lnTo>
                <a:lnTo>
                  <a:pt x="7528985" y="4293793"/>
                </a:lnTo>
                <a:lnTo>
                  <a:pt x="7533691" y="4421352"/>
                </a:lnTo>
                <a:lnTo>
                  <a:pt x="7546971" y="4670298"/>
                </a:lnTo>
                <a:lnTo>
                  <a:pt x="7561090" y="4908956"/>
                </a:lnTo>
                <a:lnTo>
                  <a:pt x="7575882" y="5138013"/>
                </a:lnTo>
                <a:lnTo>
                  <a:pt x="7592187" y="5354726"/>
                </a:lnTo>
                <a:lnTo>
                  <a:pt x="7609164" y="5561838"/>
                </a:lnTo>
                <a:lnTo>
                  <a:pt x="7627485" y="5753862"/>
                </a:lnTo>
                <a:lnTo>
                  <a:pt x="7645471" y="5934227"/>
                </a:lnTo>
                <a:lnTo>
                  <a:pt x="7663456" y="6100191"/>
                </a:lnTo>
                <a:lnTo>
                  <a:pt x="7680433" y="6252438"/>
                </a:lnTo>
                <a:lnTo>
                  <a:pt x="7696570" y="6387541"/>
                </a:lnTo>
                <a:lnTo>
                  <a:pt x="7711866" y="6509613"/>
                </a:lnTo>
                <a:lnTo>
                  <a:pt x="7724641" y="6612483"/>
                </a:lnTo>
                <a:lnTo>
                  <a:pt x="7736743" y="6698894"/>
                </a:lnTo>
                <a:lnTo>
                  <a:pt x="7754057" y="6817538"/>
                </a:lnTo>
                <a:lnTo>
                  <a:pt x="7759940" y="6858000"/>
                </a:lnTo>
                <a:lnTo>
                  <a:pt x="6854586" y="6858000"/>
                </a:lnTo>
                <a:lnTo>
                  <a:pt x="6854586" y="6858001"/>
                </a:lnTo>
                <a:lnTo>
                  <a:pt x="764022" y="6858001"/>
                </a:lnTo>
                <a:lnTo>
                  <a:pt x="76402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630182B0-3559-41D5-9EBC-0BD86BEDA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14811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F3F4807A-5068-4492-8025-D75F320E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C73902-EBB3-4F8A-8B76-55D4AF509C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00837" y="1325880"/>
            <a:ext cx="3543464" cy="3066507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EBEBEB"/>
                </a:solidFill>
              </a:rPr>
              <a:t>Six months ago…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F3E423-DE24-46F8-8DA9-4B59824218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73137" y="4588329"/>
            <a:ext cx="3571163" cy="1621508"/>
          </a:xfrm>
        </p:spPr>
        <p:txBody>
          <a:bodyPr>
            <a:normAutofit/>
          </a:bodyPr>
          <a:lstStyle/>
          <a:p>
            <a:endParaRPr lang="en-US" sz="180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Freeform 36">
            <a:extLst>
              <a:ext uri="{FF2B5EF4-FFF2-40B4-BE49-F238E27FC236}">
                <a16:creationId xmlns:a16="http://schemas.microsoft.com/office/drawing/2014/main" id="{B24996F8-180C-4DCB-8A26-DFA336CDE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13666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Calendar">
            <a:extLst>
              <a:ext uri="{FF2B5EF4-FFF2-40B4-BE49-F238E27FC236}">
                <a16:creationId xmlns:a16="http://schemas.microsoft.com/office/drawing/2014/main" id="{1610AC05-EB1D-45A8-B862-86CE2CA6D2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76" r="10595" b="-1"/>
          <a:stretch/>
        </p:blipFill>
        <p:spPr>
          <a:xfrm>
            <a:off x="20" y="10"/>
            <a:ext cx="7759920" cy="6857991"/>
          </a:xfrm>
          <a:custGeom>
            <a:avLst/>
            <a:gdLst/>
            <a:ahLst/>
            <a:cxnLst/>
            <a:rect l="l" t="t" r="r" b="b"/>
            <a:pathLst>
              <a:path w="7759940" h="6858001">
                <a:moveTo>
                  <a:pt x="0" y="0"/>
                </a:moveTo>
                <a:lnTo>
                  <a:pt x="1296537" y="0"/>
                </a:lnTo>
                <a:lnTo>
                  <a:pt x="1296537" y="1"/>
                </a:lnTo>
                <a:lnTo>
                  <a:pt x="6415225" y="1"/>
                </a:lnTo>
                <a:lnTo>
                  <a:pt x="6415225" y="0"/>
                </a:lnTo>
                <a:lnTo>
                  <a:pt x="7758763" y="0"/>
                </a:lnTo>
                <a:lnTo>
                  <a:pt x="7733718" y="155677"/>
                </a:lnTo>
                <a:lnTo>
                  <a:pt x="7709849" y="310668"/>
                </a:lnTo>
                <a:lnTo>
                  <a:pt x="7686485" y="466344"/>
                </a:lnTo>
                <a:lnTo>
                  <a:pt x="7666482" y="622707"/>
                </a:lnTo>
                <a:lnTo>
                  <a:pt x="7646311" y="778383"/>
                </a:lnTo>
                <a:lnTo>
                  <a:pt x="7627485" y="934746"/>
                </a:lnTo>
                <a:lnTo>
                  <a:pt x="7611349" y="1089051"/>
                </a:lnTo>
                <a:lnTo>
                  <a:pt x="7596053" y="1245413"/>
                </a:lnTo>
                <a:lnTo>
                  <a:pt x="7582101" y="1401090"/>
                </a:lnTo>
                <a:lnTo>
                  <a:pt x="7569999" y="1554023"/>
                </a:lnTo>
                <a:lnTo>
                  <a:pt x="7557896" y="1709014"/>
                </a:lnTo>
                <a:lnTo>
                  <a:pt x="7547811" y="1861947"/>
                </a:lnTo>
                <a:lnTo>
                  <a:pt x="7539911" y="2014881"/>
                </a:lnTo>
                <a:lnTo>
                  <a:pt x="7531674" y="2167128"/>
                </a:lnTo>
                <a:lnTo>
                  <a:pt x="7524783" y="2318004"/>
                </a:lnTo>
                <a:lnTo>
                  <a:pt x="7519908" y="2467509"/>
                </a:lnTo>
                <a:lnTo>
                  <a:pt x="7515706" y="2617013"/>
                </a:lnTo>
                <a:lnTo>
                  <a:pt x="7511672" y="2765146"/>
                </a:lnTo>
                <a:lnTo>
                  <a:pt x="7509823" y="2911221"/>
                </a:lnTo>
                <a:lnTo>
                  <a:pt x="7507806" y="3057297"/>
                </a:lnTo>
                <a:lnTo>
                  <a:pt x="7506797" y="3201315"/>
                </a:lnTo>
                <a:lnTo>
                  <a:pt x="7507806" y="3343961"/>
                </a:lnTo>
                <a:lnTo>
                  <a:pt x="7507806" y="3485236"/>
                </a:lnTo>
                <a:lnTo>
                  <a:pt x="7509823" y="3625139"/>
                </a:lnTo>
                <a:lnTo>
                  <a:pt x="7512848" y="3762299"/>
                </a:lnTo>
                <a:lnTo>
                  <a:pt x="7515706" y="3898087"/>
                </a:lnTo>
                <a:lnTo>
                  <a:pt x="7518900" y="4031133"/>
                </a:lnTo>
                <a:lnTo>
                  <a:pt x="7523774" y="4163492"/>
                </a:lnTo>
                <a:lnTo>
                  <a:pt x="7528985" y="4293793"/>
                </a:lnTo>
                <a:lnTo>
                  <a:pt x="7533691" y="4421352"/>
                </a:lnTo>
                <a:lnTo>
                  <a:pt x="7546971" y="4670298"/>
                </a:lnTo>
                <a:lnTo>
                  <a:pt x="7561090" y="4908956"/>
                </a:lnTo>
                <a:lnTo>
                  <a:pt x="7575882" y="5138013"/>
                </a:lnTo>
                <a:lnTo>
                  <a:pt x="7592187" y="5354726"/>
                </a:lnTo>
                <a:lnTo>
                  <a:pt x="7609164" y="5561838"/>
                </a:lnTo>
                <a:lnTo>
                  <a:pt x="7627485" y="5753862"/>
                </a:lnTo>
                <a:lnTo>
                  <a:pt x="7645471" y="5934227"/>
                </a:lnTo>
                <a:lnTo>
                  <a:pt x="7663456" y="6100191"/>
                </a:lnTo>
                <a:lnTo>
                  <a:pt x="7680433" y="6252438"/>
                </a:lnTo>
                <a:lnTo>
                  <a:pt x="7696570" y="6387541"/>
                </a:lnTo>
                <a:lnTo>
                  <a:pt x="7711866" y="6509613"/>
                </a:lnTo>
                <a:lnTo>
                  <a:pt x="7724641" y="6612483"/>
                </a:lnTo>
                <a:lnTo>
                  <a:pt x="7736743" y="6698894"/>
                </a:lnTo>
                <a:lnTo>
                  <a:pt x="7754057" y="6817538"/>
                </a:lnTo>
                <a:lnTo>
                  <a:pt x="7759940" y="6858000"/>
                </a:lnTo>
                <a:lnTo>
                  <a:pt x="6854586" y="6858000"/>
                </a:lnTo>
                <a:lnTo>
                  <a:pt x="6854586" y="6858001"/>
                </a:lnTo>
                <a:lnTo>
                  <a:pt x="764022" y="6858001"/>
                </a:lnTo>
                <a:lnTo>
                  <a:pt x="76402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30182B0-3559-41D5-9EBC-0BD86BEDA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85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7000"/>
                <a:hueMod val="88000"/>
                <a:satMod val="130000"/>
                <a:lumMod val="124000"/>
              </a:schemeClr>
            </a:gs>
            <a:gs pos="100000">
              <a:schemeClr val="bg1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7">
            <a:extLst>
              <a:ext uri="{FF2B5EF4-FFF2-40B4-BE49-F238E27FC236}">
                <a16:creationId xmlns:a16="http://schemas.microsoft.com/office/drawing/2014/main" id="{B0487C8F-7D6C-4EAF-A9A5-45D8E94F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56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1578DA0F-394A-417D-892B-8253831A2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F2F4BC-52FB-4033-883A-0E7E89E9D5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75" t="21778" r="33000" b="52444"/>
          <a:stretch/>
        </p:blipFill>
        <p:spPr>
          <a:xfrm>
            <a:off x="643467" y="1926627"/>
            <a:ext cx="10905066" cy="300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949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08446F-F4E9-4AE7-B5E1-7D34346AA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790" y="152509"/>
            <a:ext cx="8560420" cy="61813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18D5DE-EFE0-40C8-ABF6-4056AA1219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375" t="18000" r="37000" b="71555"/>
          <a:stretch/>
        </p:blipFill>
        <p:spPr>
          <a:xfrm>
            <a:off x="8891240" y="5737379"/>
            <a:ext cx="1484970" cy="59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571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screenshot of a map&#10;&#10;Description automatically generated">
            <a:extLst>
              <a:ext uri="{FF2B5EF4-FFF2-40B4-BE49-F238E27FC236}">
                <a16:creationId xmlns:a16="http://schemas.microsoft.com/office/drawing/2014/main" id="{E66030C3-F09B-4D5E-93A7-C8BE7C07C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770890"/>
            <a:ext cx="10905066" cy="531622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766B81-E18F-4CB6-A9DE-BCBBAB3E05AB}"/>
              </a:ext>
            </a:extLst>
          </p:cNvPr>
          <p:cNvSpPr/>
          <p:nvPr/>
        </p:nvSpPr>
        <p:spPr>
          <a:xfrm>
            <a:off x="561094" y="6064114"/>
            <a:ext cx="6096001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i="1" dirty="0">
                <a:solidFill>
                  <a:schemeClr val="bg1"/>
                </a:solidFill>
              </a:rPr>
              <a:t>Source: The Council for Community and Economic Research</a:t>
            </a:r>
          </a:p>
        </p:txBody>
      </p:sp>
    </p:spTree>
    <p:extLst>
      <p:ext uri="{BB962C8B-B14F-4D97-AF65-F5344CB8AC3E}">
        <p14:creationId xmlns:p14="http://schemas.microsoft.com/office/powerpoint/2010/main" val="167589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CB4E40-7C77-4A5D-B4F6-5DB04A9CC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40" y="293915"/>
            <a:ext cx="11437473" cy="55884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5D55B86-91A6-4F32-A101-3E69AE5DA792}"/>
              </a:ext>
            </a:extLst>
          </p:cNvPr>
          <p:cNvSpPr/>
          <p:nvPr/>
        </p:nvSpPr>
        <p:spPr>
          <a:xfrm>
            <a:off x="362639" y="6001436"/>
            <a:ext cx="114374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Utah's historical home values have gone up by 96% since 2004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9EA9F8-4A50-4BBE-93C8-75C3EFEE2588}"/>
              </a:ext>
            </a:extLst>
          </p:cNvPr>
          <p:cNvSpPr/>
          <p:nvPr/>
        </p:nvSpPr>
        <p:spPr>
          <a:xfrm>
            <a:off x="10454872" y="333344"/>
            <a:ext cx="13452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Source: Zillow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9DD8272-2EE4-4CC3-A8C1-E36DE2140E5A}"/>
              </a:ext>
            </a:extLst>
          </p:cNvPr>
          <p:cNvCxnSpPr/>
          <p:nvPr/>
        </p:nvCxnSpPr>
        <p:spPr>
          <a:xfrm>
            <a:off x="8850085" y="6524656"/>
            <a:ext cx="729343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2868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A7080B-38FC-4632-ACF7-464EC180D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71" y="325558"/>
            <a:ext cx="11342913" cy="55422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B020C0-55A0-4A7E-9BE5-8D4B0BDC4096}"/>
              </a:ext>
            </a:extLst>
          </p:cNvPr>
          <p:cNvSpPr/>
          <p:nvPr/>
        </p:nvSpPr>
        <p:spPr>
          <a:xfrm>
            <a:off x="402772" y="5990549"/>
            <a:ext cx="113429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Utah's average annual wages have gone up by 58% since 2004.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F8A111-A293-4800-8A10-9D73B9925BF9}"/>
              </a:ext>
            </a:extLst>
          </p:cNvPr>
          <p:cNvSpPr/>
          <p:nvPr/>
        </p:nvSpPr>
        <p:spPr>
          <a:xfrm>
            <a:off x="8984990" y="489883"/>
            <a:ext cx="26404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Source: Bureau of Labor Statistics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2308BE-F8D3-4B69-99E8-06D4518AE20A}"/>
              </a:ext>
            </a:extLst>
          </p:cNvPr>
          <p:cNvCxnSpPr/>
          <p:nvPr/>
        </p:nvCxnSpPr>
        <p:spPr>
          <a:xfrm>
            <a:off x="8860971" y="6513769"/>
            <a:ext cx="729343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02169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469D38D6F00243A0B00E9C580DF17A" ma:contentTypeVersion="13" ma:contentTypeDescription="Create a new document." ma:contentTypeScope="" ma:versionID="76b9f3d90259b5df45e45c26dc4c6678">
  <xsd:schema xmlns:xsd="http://www.w3.org/2001/XMLSchema" xmlns:xs="http://www.w3.org/2001/XMLSchema" xmlns:p="http://schemas.microsoft.com/office/2006/metadata/properties" xmlns:ns3="c2612fa5-ccce-4251-b75c-38c81acd357a" xmlns:ns4="069fdbfb-56fb-4063-9646-a6eb9499c54a" targetNamespace="http://schemas.microsoft.com/office/2006/metadata/properties" ma:root="true" ma:fieldsID="643ccb298913e338398dbfa93aabbcc1" ns3:_="" ns4:_="">
    <xsd:import namespace="c2612fa5-ccce-4251-b75c-38c81acd357a"/>
    <xsd:import namespace="069fdbfb-56fb-4063-9646-a6eb9499c54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612fa5-ccce-4251-b75c-38c81acd35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9fdbfb-56fb-4063-9646-a6eb9499c54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7CE77C7-95C2-4281-B04C-20CC8F3C41B2}">
  <ds:schemaRefs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purl.org/dc/elements/1.1/"/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infopath/2007/PartnerControls"/>
    <ds:schemaRef ds:uri="069fdbfb-56fb-4063-9646-a6eb9499c54a"/>
    <ds:schemaRef ds:uri="c2612fa5-ccce-4251-b75c-38c81acd357a"/>
  </ds:schemaRefs>
</ds:datastoreItem>
</file>

<file path=customXml/itemProps2.xml><?xml version="1.0" encoding="utf-8"?>
<ds:datastoreItem xmlns:ds="http://schemas.openxmlformats.org/officeDocument/2006/customXml" ds:itemID="{9DE68062-2D6D-49C6-A896-EC1C0B7C08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2612fa5-ccce-4251-b75c-38c81acd357a"/>
    <ds:schemaRef ds:uri="069fdbfb-56fb-4063-9646-a6eb9499c5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4B7200B-6D38-435B-9FE6-7BF84CD731A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690</Words>
  <Application>Microsoft Office PowerPoint</Application>
  <PresentationFormat>Widescreen</PresentationFormat>
  <Paragraphs>128</Paragraphs>
  <Slides>36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Arial</vt:lpstr>
      <vt:lpstr>Arial Nova</vt:lpstr>
      <vt:lpstr>Arial Nova Cond Light</vt:lpstr>
      <vt:lpstr>Arial Rounded MT Bold</vt:lpstr>
      <vt:lpstr>Calibri</vt:lpstr>
      <vt:lpstr>Calisto MT</vt:lpstr>
      <vt:lpstr>Century Gothic</vt:lpstr>
      <vt:lpstr>Cooper Black</vt:lpstr>
      <vt:lpstr>Wingdings</vt:lpstr>
      <vt:lpstr>Wingdings 3</vt:lpstr>
      <vt:lpstr>Ion</vt:lpstr>
      <vt:lpstr>2020 $tart $mart  Teacher Summit  Panel Discussion</vt:lpstr>
      <vt:lpstr>Panel Moderator</vt:lpstr>
      <vt:lpstr>Panelists</vt:lpstr>
      <vt:lpstr>Six months ago…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quickly things change.</vt:lpstr>
      <vt:lpstr>PowerPoint Presentation</vt:lpstr>
      <vt:lpstr>PowerPoint Presentation</vt:lpstr>
      <vt:lpstr>College Preparedness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Career Planning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 &amp; A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2020 $tart $mart  Teacher Summit  Panel Discussion</dc:title>
  <dc:creator>Anna Tibbitts</dc:creator>
  <cp:lastModifiedBy>Anna Tibbitts</cp:lastModifiedBy>
  <cp:revision>3</cp:revision>
  <dcterms:created xsi:type="dcterms:W3CDTF">2020-07-27T19:49:39Z</dcterms:created>
  <dcterms:modified xsi:type="dcterms:W3CDTF">2020-07-27T20:23:27Z</dcterms:modified>
</cp:coreProperties>
</file>