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4" r:id="rId35"/>
    <p:sldId id="293" r:id="rId36"/>
    <p:sldId id="295" r:id="rId37"/>
    <p:sldId id="296" r:id="rId38"/>
    <p:sldId id="297" r:id="rId39"/>
  </p:sldIdLst>
  <p:sldSz cx="9144000" cy="5143500" type="screen16x9"/>
  <p:notesSz cx="6858000" cy="9144000"/>
  <p:embeddedFontLst>
    <p:embeddedFont>
      <p:font typeface="Arial Nova Cond Light" panose="020B0306020202020204" pitchFamily="34" charset="0"/>
      <p:regular r:id="rId41"/>
      <p:italic r:id="rId42"/>
    </p:embeddedFont>
    <p:embeddedFont>
      <p:font typeface="Arial Rounded MT Bold" panose="020F0704030504030204" pitchFamily="34" charset="0"/>
      <p:regular r:id="rId43"/>
    </p:embeddedFont>
    <p:embeddedFont>
      <p:font typeface="Calibri" panose="020F0502020204030204" pitchFamily="34" charset="0"/>
      <p:regular r:id="rId44"/>
      <p:bold r:id="rId45"/>
      <p:italic r:id="rId46"/>
      <p:boldItalic r:id="rId47"/>
    </p:embeddedFont>
    <p:embeddedFont>
      <p:font typeface="Cooper Black" panose="0208090404030B020404" pitchFamily="18" charset="0"/>
      <p:regular r:id="rId48"/>
    </p:embeddedFont>
    <p:embeddedFont>
      <p:font typeface="Impact" panose="020B0806030902050204" pitchFamily="34" charset="0"/>
      <p:regular r:id="rId49"/>
    </p:embeddedFont>
    <p:embeddedFont>
      <p:font typeface="Nuni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Tibbitts" initials="AT" lastIdx="1" clrIdx="0">
    <p:extLst>
      <p:ext uri="{19B8F6BF-5375-455C-9EA6-DF929625EA0E}">
        <p15:presenceInfo xmlns:p15="http://schemas.microsoft.com/office/powerpoint/2012/main" userId="01b5e936b75294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CD3DA-2C7F-4899-B677-ACD19A501B8C}" v="11" dt="2020-07-26T18:39:55.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8" y="59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Tibbitts" userId="01b5e936b75294cc" providerId="LiveId" clId="{1F5CD3DA-2C7F-4899-B677-ACD19A501B8C}"/>
    <pc:docChg chg="undo custSel addSld delSld modSld">
      <pc:chgData name="Anna Tibbitts" userId="01b5e936b75294cc" providerId="LiveId" clId="{1F5CD3DA-2C7F-4899-B677-ACD19A501B8C}" dt="2020-07-26T18:42:17.230" v="60" actId="1076"/>
      <pc:docMkLst>
        <pc:docMk/>
      </pc:docMkLst>
      <pc:sldChg chg="modSp mod">
        <pc:chgData name="Anna Tibbitts" userId="01b5e936b75294cc" providerId="LiveId" clId="{1F5CD3DA-2C7F-4899-B677-ACD19A501B8C}" dt="2020-07-26T18:41:43.477" v="56" actId="14100"/>
        <pc:sldMkLst>
          <pc:docMk/>
          <pc:sldMk cId="0" sldId="257"/>
        </pc:sldMkLst>
        <pc:spChg chg="mod">
          <ac:chgData name="Anna Tibbitts" userId="01b5e936b75294cc" providerId="LiveId" clId="{1F5CD3DA-2C7F-4899-B677-ACD19A501B8C}" dt="2020-07-26T18:41:39.040" v="55" actId="1076"/>
          <ac:spMkLst>
            <pc:docMk/>
            <pc:sldMk cId="0" sldId="257"/>
            <ac:spMk id="136" creationId="{00000000-0000-0000-0000-000000000000}"/>
          </ac:spMkLst>
        </pc:spChg>
        <pc:picChg chg="mod">
          <ac:chgData name="Anna Tibbitts" userId="01b5e936b75294cc" providerId="LiveId" clId="{1F5CD3DA-2C7F-4899-B677-ACD19A501B8C}" dt="2020-07-26T18:41:43.477" v="56" actId="14100"/>
          <ac:picMkLst>
            <pc:docMk/>
            <pc:sldMk cId="0" sldId="257"/>
            <ac:picMk id="134" creationId="{00000000-0000-0000-0000-000000000000}"/>
          </ac:picMkLst>
        </pc:picChg>
      </pc:sldChg>
      <pc:sldChg chg="modSp mod">
        <pc:chgData name="Anna Tibbitts" userId="01b5e936b75294cc" providerId="LiveId" clId="{1F5CD3DA-2C7F-4899-B677-ACD19A501B8C}" dt="2020-07-26T18:42:11.816" v="59" actId="1076"/>
        <pc:sldMkLst>
          <pc:docMk/>
          <pc:sldMk cId="0" sldId="261"/>
        </pc:sldMkLst>
        <pc:spChg chg="mod">
          <ac:chgData name="Anna Tibbitts" userId="01b5e936b75294cc" providerId="LiveId" clId="{1F5CD3DA-2C7F-4899-B677-ACD19A501B8C}" dt="2020-07-26T18:42:06.664" v="57" actId="1076"/>
          <ac:spMkLst>
            <pc:docMk/>
            <pc:sldMk cId="0" sldId="261"/>
            <ac:spMk id="160" creationId="{00000000-0000-0000-0000-000000000000}"/>
          </ac:spMkLst>
        </pc:spChg>
        <pc:spChg chg="mod">
          <ac:chgData name="Anna Tibbitts" userId="01b5e936b75294cc" providerId="LiveId" clId="{1F5CD3DA-2C7F-4899-B677-ACD19A501B8C}" dt="2020-07-26T18:42:09.115" v="58" actId="1076"/>
          <ac:spMkLst>
            <pc:docMk/>
            <pc:sldMk cId="0" sldId="261"/>
            <ac:spMk id="161" creationId="{00000000-0000-0000-0000-000000000000}"/>
          </ac:spMkLst>
        </pc:spChg>
        <pc:spChg chg="mod">
          <ac:chgData name="Anna Tibbitts" userId="01b5e936b75294cc" providerId="LiveId" clId="{1F5CD3DA-2C7F-4899-B677-ACD19A501B8C}" dt="2020-07-26T18:42:11.816" v="59" actId="1076"/>
          <ac:spMkLst>
            <pc:docMk/>
            <pc:sldMk cId="0" sldId="261"/>
            <ac:spMk id="162" creationId="{00000000-0000-0000-0000-000000000000}"/>
          </ac:spMkLst>
        </pc:spChg>
      </pc:sldChg>
      <pc:sldChg chg="modSp mod">
        <pc:chgData name="Anna Tibbitts" userId="01b5e936b75294cc" providerId="LiveId" clId="{1F5CD3DA-2C7F-4899-B677-ACD19A501B8C}" dt="2020-07-26T18:42:17.230" v="60" actId="1076"/>
        <pc:sldMkLst>
          <pc:docMk/>
          <pc:sldMk cId="0" sldId="264"/>
        </pc:sldMkLst>
        <pc:spChg chg="mod">
          <ac:chgData name="Anna Tibbitts" userId="01b5e936b75294cc" providerId="LiveId" clId="{1F5CD3DA-2C7F-4899-B677-ACD19A501B8C}" dt="2020-07-26T18:42:17.230" v="60" actId="1076"/>
          <ac:spMkLst>
            <pc:docMk/>
            <pc:sldMk cId="0" sldId="264"/>
            <ac:spMk id="180" creationId="{00000000-0000-0000-0000-000000000000}"/>
          </ac:spMkLst>
        </pc:spChg>
      </pc:sldChg>
      <pc:sldChg chg="modSp add mod modNotes">
        <pc:chgData name="Anna Tibbitts" userId="01b5e936b75294cc" providerId="LiveId" clId="{1F5CD3DA-2C7F-4899-B677-ACD19A501B8C}" dt="2020-07-26T18:37:26.682" v="37" actId="1076"/>
        <pc:sldMkLst>
          <pc:docMk/>
          <pc:sldMk cId="2554482613" sldId="293"/>
        </pc:sldMkLst>
        <pc:spChg chg="mod">
          <ac:chgData name="Anna Tibbitts" userId="01b5e936b75294cc" providerId="LiveId" clId="{1F5CD3DA-2C7F-4899-B677-ACD19A501B8C}" dt="2020-07-26T18:37:26.682" v="37" actId="1076"/>
          <ac:spMkLst>
            <pc:docMk/>
            <pc:sldMk cId="2554482613" sldId="293"/>
            <ac:spMk id="2" creationId="{0648AA80-17FF-4935-A969-8C3A6BACDAF9}"/>
          </ac:spMkLst>
        </pc:spChg>
        <pc:spChg chg="mod">
          <ac:chgData name="Anna Tibbitts" userId="01b5e936b75294cc" providerId="LiveId" clId="{1F5CD3DA-2C7F-4899-B677-ACD19A501B8C}" dt="2020-07-26T18:37:01.512" v="34" actId="20577"/>
          <ac:spMkLst>
            <pc:docMk/>
            <pc:sldMk cId="2554482613" sldId="293"/>
            <ac:spMk id="3" creationId="{00000000-0000-0000-0000-000000000000}"/>
          </ac:spMkLst>
        </pc:spChg>
        <pc:cxnChg chg="mod">
          <ac:chgData name="Anna Tibbitts" userId="01b5e936b75294cc" providerId="LiveId" clId="{1F5CD3DA-2C7F-4899-B677-ACD19A501B8C}" dt="2020-07-26T18:37:11.722" v="36" actId="1076"/>
          <ac:cxnSpMkLst>
            <pc:docMk/>
            <pc:sldMk cId="2554482613" sldId="293"/>
            <ac:cxnSpMk id="8" creationId="{1524BE5B-9B03-45D0-BBDA-64BC545CCF3E}"/>
          </ac:cxnSpMkLst>
        </pc:cxnChg>
        <pc:cxnChg chg="mod">
          <ac:chgData name="Anna Tibbitts" userId="01b5e936b75294cc" providerId="LiveId" clId="{1F5CD3DA-2C7F-4899-B677-ACD19A501B8C}" dt="2020-07-26T18:37:06.218" v="35" actId="1076"/>
          <ac:cxnSpMkLst>
            <pc:docMk/>
            <pc:sldMk cId="2554482613" sldId="293"/>
            <ac:cxnSpMk id="13" creationId="{BEB14939-B876-42A5-96CF-C22325A753A9}"/>
          </ac:cxnSpMkLst>
        </pc:cxnChg>
      </pc:sldChg>
      <pc:sldChg chg="modSp add mod">
        <pc:chgData name="Anna Tibbitts" userId="01b5e936b75294cc" providerId="LiveId" clId="{1F5CD3DA-2C7F-4899-B677-ACD19A501B8C}" dt="2020-07-26T18:35:29.775" v="2" actId="14100"/>
        <pc:sldMkLst>
          <pc:docMk/>
          <pc:sldMk cId="839774706" sldId="294"/>
        </pc:sldMkLst>
        <pc:spChg chg="mod">
          <ac:chgData name="Anna Tibbitts" userId="01b5e936b75294cc" providerId="LiveId" clId="{1F5CD3DA-2C7F-4899-B677-ACD19A501B8C}" dt="2020-07-26T18:35:29.775" v="2" actId="14100"/>
          <ac:spMkLst>
            <pc:docMk/>
            <pc:sldMk cId="839774706" sldId="294"/>
            <ac:spMk id="2" creationId="{442AC6A7-02BE-48AB-9082-AE1ADCFF7766}"/>
          </ac:spMkLst>
        </pc:spChg>
      </pc:sldChg>
      <pc:sldChg chg="modSp add mod addCm delCm">
        <pc:chgData name="Anna Tibbitts" userId="01b5e936b75294cc" providerId="LiveId" clId="{1F5CD3DA-2C7F-4899-B677-ACD19A501B8C}" dt="2020-07-26T18:41:12.295" v="54" actId="732"/>
        <pc:sldMkLst>
          <pc:docMk/>
          <pc:sldMk cId="2202490863" sldId="295"/>
        </pc:sldMkLst>
        <pc:picChg chg="mod modCrop">
          <ac:chgData name="Anna Tibbitts" userId="01b5e936b75294cc" providerId="LiveId" clId="{1F5CD3DA-2C7F-4899-B677-ACD19A501B8C}" dt="2020-07-26T18:40:45.565" v="51" actId="732"/>
          <ac:picMkLst>
            <pc:docMk/>
            <pc:sldMk cId="2202490863" sldId="295"/>
            <ac:picMk id="10" creationId="{9386ABBC-ED42-467B-AD9C-2B7BD59FF960}"/>
          </ac:picMkLst>
        </pc:picChg>
        <pc:picChg chg="mod modCrop">
          <ac:chgData name="Anna Tibbitts" userId="01b5e936b75294cc" providerId="LiveId" clId="{1F5CD3DA-2C7F-4899-B677-ACD19A501B8C}" dt="2020-07-26T18:41:12.295" v="54" actId="732"/>
          <ac:picMkLst>
            <pc:docMk/>
            <pc:sldMk cId="2202490863" sldId="295"/>
            <ac:picMk id="12" creationId="{25C4245C-5627-4A5D-9033-918177553FF4}"/>
          </ac:picMkLst>
        </pc:picChg>
      </pc:sldChg>
      <pc:sldChg chg="add setBg">
        <pc:chgData name="Anna Tibbitts" userId="01b5e936b75294cc" providerId="LiveId" clId="{1F5CD3DA-2C7F-4899-B677-ACD19A501B8C}" dt="2020-07-26T18:39:55.648" v="45"/>
        <pc:sldMkLst>
          <pc:docMk/>
          <pc:sldMk cId="2562187733" sldId="296"/>
        </pc:sldMkLst>
      </pc:sldChg>
      <pc:sldChg chg="modSp add mod">
        <pc:chgData name="Anna Tibbitts" userId="01b5e936b75294cc" providerId="LiveId" clId="{1F5CD3DA-2C7F-4899-B677-ACD19A501B8C}" dt="2020-07-26T18:39:30.324" v="43" actId="207"/>
        <pc:sldMkLst>
          <pc:docMk/>
          <pc:sldMk cId="3779341663" sldId="297"/>
        </pc:sldMkLst>
        <pc:spChg chg="mod">
          <ac:chgData name="Anna Tibbitts" userId="01b5e936b75294cc" providerId="LiveId" clId="{1F5CD3DA-2C7F-4899-B677-ACD19A501B8C}" dt="2020-07-26T18:39:30.324" v="43" actId="207"/>
          <ac:spMkLst>
            <pc:docMk/>
            <pc:sldMk cId="3779341663" sldId="297"/>
            <ac:spMk id="7" creationId="{725ACB71-6BE2-4BBC-ADF1-05B3D872F4BA}"/>
          </ac:spMkLst>
        </pc:spChg>
        <pc:picChg chg="mod">
          <ac:chgData name="Anna Tibbitts" userId="01b5e936b75294cc" providerId="LiveId" clId="{1F5CD3DA-2C7F-4899-B677-ACD19A501B8C}" dt="2020-07-26T18:39:19.248" v="42" actId="1076"/>
          <ac:picMkLst>
            <pc:docMk/>
            <pc:sldMk cId="3779341663" sldId="297"/>
            <ac:picMk id="5" creationId="{73003306-4C02-44E9-9CDB-021CB08B3230}"/>
          </ac:picMkLst>
        </pc:picChg>
      </pc:sldChg>
      <pc:sldChg chg="add del">
        <pc:chgData name="Anna Tibbitts" userId="01b5e936b75294cc" providerId="LiveId" clId="{1F5CD3DA-2C7F-4899-B677-ACD19A501B8C}" dt="2020-07-26T18:38:43.256" v="40" actId="2696"/>
        <pc:sldMkLst>
          <pc:docMk/>
          <pc:sldMk cId="2944693703" sldId="298"/>
        </pc:sldMkLst>
      </pc:sldChg>
      <pc:sldChg chg="add del modNotes">
        <pc:chgData name="Anna Tibbitts" userId="01b5e936b75294cc" providerId="LiveId" clId="{1F5CD3DA-2C7F-4899-B677-ACD19A501B8C}" dt="2020-07-26T18:38:49.101" v="41" actId="2696"/>
        <pc:sldMkLst>
          <pc:docMk/>
          <pc:sldMk cId="654952094"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becf7f220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becf7f220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becf7f220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becf7f220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becf7f220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becf7f220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becf7f220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becf7f220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becf7f220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becf7f220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becf7f220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becf7f220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becf7f220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becf7f220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becf7f220_0_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becf7f220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becf7f220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becf7f220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becf7f220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becf7f220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becf7f220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becf7f220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becf7f220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becf7f220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becf7f220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becf7f220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becf7f220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becf7f220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becf7f220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becf7f220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becf7f220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becf7f220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bf86d73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bf86d73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bf86d73e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bf86d73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bf86d73e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bf86d73e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bf86d73e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bf86d73e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bf86d73e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bf86d73e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ecf7f220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becf7f220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bf86d73ef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bf86d73e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bf86d73ef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bf86d73e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bf86d73e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bf86d73e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bf86d73ef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bf86d73e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1113094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3275724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868268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38</a:t>
            </a:fld>
            <a:endParaRPr lang="en-US"/>
          </a:p>
        </p:txBody>
      </p:sp>
    </p:spTree>
    <p:extLst>
      <p:ext uri="{BB962C8B-B14F-4D97-AF65-F5344CB8AC3E}">
        <p14:creationId xmlns:p14="http://schemas.microsoft.com/office/powerpoint/2010/main" val="416760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becf7f220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becf7f220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becf7f220_0_4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becf7f220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becf7f220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becf7f220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becf7f22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becf7f22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bf86d73e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bf86d73e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becf7f220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becf7f220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753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mc:AlternateContent xmlns:mc="http://schemas.openxmlformats.org/markup-compatibility/2006" xmlns:p14="http://schemas.microsoft.com/office/powerpoint/2010/main">
    <mc:Choice Requires="p14">
      <p:transition spd="med" p14:dur="600">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ciencebuddies.org/stem-activities/cotton-ball-launcher#summary"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buddies.org/stem-activities/cotton-ball-launcher#summary" TargetMode="External"/><Relationship Id="rId7" Type="http://schemas.openxmlformats.org/officeDocument/2006/relationships/hyperlink" Target="https://www.wellsfargo.com/financial-educatio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financialeducatorscouncil.org/why-is-financial-education-important-for-youth/" TargetMode="External"/><Relationship Id="rId5" Type="http://schemas.openxmlformats.org/officeDocument/2006/relationships/hyperlink" Target="https://www.jumpstart.org/what-we-do/support-financial-education/standards/" TargetMode="External"/><Relationship Id="rId4" Type="http://schemas.openxmlformats.org/officeDocument/2006/relationships/hyperlink" Target="https://freedomprep.instructure.com/courses/293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344825" y="946038"/>
            <a:ext cx="4255500" cy="18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K-6 Financial Education - STEM Activities for Students </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Amber Lowry</a:t>
            </a:r>
            <a:endParaRPr/>
          </a:p>
          <a:p>
            <a:pPr marL="0" lvl="0" indent="0" algn="ctr" rtl="0">
              <a:spcBef>
                <a:spcPts val="0"/>
              </a:spcBef>
              <a:spcAft>
                <a:spcPts val="0"/>
              </a:spcAft>
              <a:buNone/>
            </a:pPr>
            <a:r>
              <a:rPr lang="en"/>
              <a:t>Freedom Preparatory Academy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Grade - STEM activities </a:t>
            </a:r>
            <a:endParaRPr/>
          </a:p>
        </p:txBody>
      </p:sp>
      <p:sp>
        <p:nvSpPr>
          <p:cNvPr id="186" name="Google Shape;186;p22"/>
          <p:cNvSpPr txBox="1">
            <a:spLocks noGrp="1"/>
          </p:cNvSpPr>
          <p:nvPr>
            <p:ph type="body" idx="1"/>
          </p:nvPr>
        </p:nvSpPr>
        <p:spPr>
          <a:xfrm>
            <a:off x="819150" y="1635125"/>
            <a:ext cx="3686100" cy="2803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Students will create a project independently.</a:t>
            </a:r>
            <a:endParaRPr/>
          </a:p>
          <a:p>
            <a:pPr marL="457200" lvl="0" indent="-311150" algn="l" rtl="0">
              <a:spcBef>
                <a:spcPts val="0"/>
              </a:spcBef>
              <a:spcAft>
                <a:spcPts val="0"/>
              </a:spcAft>
              <a:buSzPts val="1300"/>
              <a:buChar char="-"/>
            </a:pPr>
            <a:r>
              <a:rPr lang="en"/>
              <a:t>The project will be the creation of a neighborhood that must include the following components</a:t>
            </a:r>
            <a:endParaRPr/>
          </a:p>
          <a:p>
            <a:pPr marL="457200" lvl="0" indent="-311150" algn="l" rtl="0">
              <a:spcBef>
                <a:spcPts val="0"/>
              </a:spcBef>
              <a:spcAft>
                <a:spcPts val="0"/>
              </a:spcAft>
              <a:buSzPts val="1300"/>
              <a:buChar char="●"/>
            </a:pPr>
            <a:r>
              <a:rPr lang="en"/>
              <a:t>Student home</a:t>
            </a:r>
            <a:endParaRPr/>
          </a:p>
          <a:p>
            <a:pPr marL="457200" lvl="0" indent="-311150" algn="l" rtl="0">
              <a:spcBef>
                <a:spcPts val="0"/>
              </a:spcBef>
              <a:spcAft>
                <a:spcPts val="0"/>
              </a:spcAft>
              <a:buSzPts val="1300"/>
              <a:buChar char="●"/>
            </a:pPr>
            <a:r>
              <a:rPr lang="en"/>
              <a:t>At least 2 good or services</a:t>
            </a:r>
            <a:endParaRPr/>
          </a:p>
          <a:p>
            <a:pPr marL="457200" lvl="0" indent="-311150" algn="l" rtl="0">
              <a:spcBef>
                <a:spcPts val="0"/>
              </a:spcBef>
              <a:spcAft>
                <a:spcPts val="0"/>
              </a:spcAft>
              <a:buSzPts val="1300"/>
              <a:buChar char="●"/>
            </a:pPr>
            <a:r>
              <a:rPr lang="en"/>
              <a:t>Roads.</a:t>
            </a:r>
            <a:endParaRPr/>
          </a:p>
          <a:p>
            <a:pPr marL="457200" lvl="0" indent="-311150" algn="l" rtl="0">
              <a:spcBef>
                <a:spcPts val="0"/>
              </a:spcBef>
              <a:spcAft>
                <a:spcPts val="0"/>
              </a:spcAft>
              <a:buSzPts val="1300"/>
              <a:buChar char="-"/>
            </a:pPr>
            <a:r>
              <a:rPr lang="en"/>
              <a:t>Students may be creative but need to demonstrate their understanding of what goods and services are in context of a neighborhood. They can either draw it or use materials to make it 3-D</a:t>
            </a:r>
            <a:endParaRPr/>
          </a:p>
        </p:txBody>
      </p:sp>
      <p:sp>
        <p:nvSpPr>
          <p:cNvPr id="187" name="Google Shape;187;p22"/>
          <p:cNvSpPr txBox="1">
            <a:spLocks noGrp="1"/>
          </p:cNvSpPr>
          <p:nvPr>
            <p:ph type="body" idx="2"/>
          </p:nvPr>
        </p:nvSpPr>
        <p:spPr>
          <a:xfrm>
            <a:off x="4572000" y="1635125"/>
            <a:ext cx="3686100" cy="2638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Students are given $19 in play money and while going through the slideshow game they will either need to buy things or pay for something. If they run out of money, then they must wait until an “earning” opportunity presents itself to earn more money.</a:t>
            </a:r>
            <a:endParaRPr/>
          </a:p>
          <a:p>
            <a:pPr marL="457200" lvl="0" indent="-311150" algn="l" rtl="0">
              <a:spcBef>
                <a:spcPts val="0"/>
              </a:spcBef>
              <a:spcAft>
                <a:spcPts val="0"/>
              </a:spcAft>
              <a:buSzPts val="1300"/>
              <a:buChar char="-"/>
            </a:pPr>
            <a:r>
              <a:rPr lang="en"/>
              <a:t>Have a discussion about whether or not you had enough money and why. Spending is fun, but you must first get what you need before you can get what you want.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819150" y="917050"/>
            <a:ext cx="7253400" cy="13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STEM activities continued</a:t>
            </a:r>
            <a:endParaRPr/>
          </a:p>
        </p:txBody>
      </p:sp>
      <p:sp>
        <p:nvSpPr>
          <p:cNvPr id="193" name="Google Shape;193;p23"/>
          <p:cNvSpPr txBox="1">
            <a:spLocks noGrp="1"/>
          </p:cNvSpPr>
          <p:nvPr>
            <p:ph type="body" idx="1"/>
          </p:nvPr>
        </p:nvSpPr>
        <p:spPr>
          <a:xfrm>
            <a:off x="819150" y="1776950"/>
            <a:ext cx="3709200" cy="2423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Students will create their own “piggy banks” to keep their class earned money in for the duration of the unit. </a:t>
            </a:r>
            <a:endParaRPr sz="1400"/>
          </a:p>
          <a:p>
            <a:pPr marL="457200" lvl="0" indent="-317500" algn="l" rtl="0">
              <a:spcBef>
                <a:spcPts val="0"/>
              </a:spcBef>
              <a:spcAft>
                <a:spcPts val="0"/>
              </a:spcAft>
              <a:buSzPts val="1400"/>
              <a:buChar char="-"/>
            </a:pPr>
            <a:r>
              <a:rPr lang="en" sz="1400"/>
              <a:t>Requirements for the box are as follows;</a:t>
            </a:r>
            <a:endParaRPr sz="1400"/>
          </a:p>
          <a:p>
            <a:pPr marL="457200" lvl="0" indent="-317500" algn="l" rtl="0">
              <a:spcBef>
                <a:spcPts val="0"/>
              </a:spcBef>
              <a:spcAft>
                <a:spcPts val="0"/>
              </a:spcAft>
              <a:buSzPts val="1400"/>
              <a:buChar char="●"/>
            </a:pPr>
            <a:r>
              <a:rPr lang="en" sz="1400"/>
              <a:t>Students must have one section for each category; spending, savings, and sharing.</a:t>
            </a:r>
            <a:endParaRPr sz="1400"/>
          </a:p>
          <a:p>
            <a:pPr marL="457200" lvl="0" indent="-317500" algn="l" rtl="0">
              <a:spcBef>
                <a:spcPts val="0"/>
              </a:spcBef>
              <a:spcAft>
                <a:spcPts val="0"/>
              </a:spcAft>
              <a:buSzPts val="1400"/>
              <a:buChar char="●"/>
            </a:pPr>
            <a:r>
              <a:rPr lang="en" sz="1400"/>
              <a:t>Each section must be neatly labeled.</a:t>
            </a:r>
            <a:endParaRPr sz="1400"/>
          </a:p>
          <a:p>
            <a:pPr marL="457200" lvl="0" indent="-317500" algn="l" rtl="0">
              <a:spcBef>
                <a:spcPts val="0"/>
              </a:spcBef>
              <a:spcAft>
                <a:spcPts val="0"/>
              </a:spcAft>
              <a:buSzPts val="1400"/>
              <a:buChar char="●"/>
            </a:pPr>
            <a:r>
              <a:rPr lang="en" sz="1400"/>
              <a:t>Money must be organized in each section and work must be neat.</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9150" y="3545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Second Grade - Earning and Saving</a:t>
            </a:r>
            <a:endParaRPr/>
          </a:p>
        </p:txBody>
      </p:sp>
      <p:sp>
        <p:nvSpPr>
          <p:cNvPr id="199" name="Google Shape;199;p24"/>
          <p:cNvSpPr txBox="1">
            <a:spLocks noGrp="1"/>
          </p:cNvSpPr>
          <p:nvPr>
            <p:ph type="body" idx="1"/>
          </p:nvPr>
        </p:nvSpPr>
        <p:spPr>
          <a:xfrm>
            <a:off x="819150" y="1879925"/>
            <a:ext cx="7505700" cy="254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Integration of financial literacy with history and geography.</a:t>
            </a:r>
            <a:endParaRPr sz="1400"/>
          </a:p>
          <a:p>
            <a:pPr marL="457200" lvl="0" indent="-317500" algn="l" rtl="0">
              <a:spcBef>
                <a:spcPts val="0"/>
              </a:spcBef>
              <a:spcAft>
                <a:spcPts val="0"/>
              </a:spcAft>
              <a:buSzPts val="1400"/>
              <a:buChar char="-"/>
            </a:pPr>
            <a:r>
              <a:rPr lang="en" sz="1400"/>
              <a:t>Demonstrate map skills by identifying and locating continents, countries, oceans, landforms, and bodies of water. Identify landmarks on a map, and explain why different areas of the world have different ways of earning income.</a:t>
            </a:r>
            <a:endParaRPr sz="1400"/>
          </a:p>
          <a:p>
            <a:pPr marL="457200" lvl="0" indent="-317500" algn="l" rtl="0">
              <a:spcBef>
                <a:spcPts val="0"/>
              </a:spcBef>
              <a:spcAft>
                <a:spcPts val="0"/>
              </a:spcAft>
              <a:buSzPts val="1400"/>
              <a:buChar char="-"/>
            </a:pPr>
            <a:r>
              <a:rPr lang="en" sz="1400"/>
              <a:t>Demonstrate basic adding and subtracting skills, basic knowledge of producing a service to earn money, and knowledge on how to save money.</a:t>
            </a:r>
            <a:endParaRPr sz="1400"/>
          </a:p>
          <a:p>
            <a:pPr marL="457200" lvl="0" indent="-317500" algn="l" rtl="0">
              <a:spcBef>
                <a:spcPts val="0"/>
              </a:spcBef>
              <a:spcAft>
                <a:spcPts val="0"/>
              </a:spcAft>
              <a:buSzPts val="1400"/>
              <a:buChar char="-"/>
            </a:pPr>
            <a:r>
              <a:rPr lang="en" sz="1400"/>
              <a:t>Distinguish the difference between and the importance of wants/needs, add amounts up to $50, and Categorize information on a T-chart.</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Second Grade - Unit Vocabulary</a:t>
            </a:r>
            <a:endParaRPr/>
          </a:p>
        </p:txBody>
      </p:sp>
      <p:sp>
        <p:nvSpPr>
          <p:cNvPr id="205" name="Google Shape;205;p25"/>
          <p:cNvSpPr txBox="1">
            <a:spLocks noGrp="1"/>
          </p:cNvSpPr>
          <p:nvPr>
            <p:ph type="body" idx="1"/>
          </p:nvPr>
        </p:nvSpPr>
        <p:spPr>
          <a:xfrm>
            <a:off x="819150" y="1415975"/>
            <a:ext cx="7505700" cy="3258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Continent</a:t>
            </a:r>
            <a:endParaRPr/>
          </a:p>
          <a:p>
            <a:pPr marL="457200" lvl="0" indent="-311150" algn="l" rtl="0">
              <a:spcBef>
                <a:spcPts val="0"/>
              </a:spcBef>
              <a:spcAft>
                <a:spcPts val="0"/>
              </a:spcAft>
              <a:buSzPts val="1300"/>
              <a:buChar char="●"/>
            </a:pPr>
            <a:r>
              <a:rPr lang="en"/>
              <a:t>Country</a:t>
            </a:r>
            <a:endParaRPr/>
          </a:p>
          <a:p>
            <a:pPr marL="457200" lvl="0" indent="-311150" algn="l" rtl="0">
              <a:spcBef>
                <a:spcPts val="0"/>
              </a:spcBef>
              <a:spcAft>
                <a:spcPts val="0"/>
              </a:spcAft>
              <a:buSzPts val="1300"/>
              <a:buChar char="●"/>
            </a:pPr>
            <a:r>
              <a:rPr lang="en"/>
              <a:t>Sea</a:t>
            </a:r>
            <a:endParaRPr/>
          </a:p>
          <a:p>
            <a:pPr marL="457200" lvl="0" indent="-311150" algn="l" rtl="0">
              <a:spcBef>
                <a:spcPts val="0"/>
              </a:spcBef>
              <a:spcAft>
                <a:spcPts val="0"/>
              </a:spcAft>
              <a:buSzPts val="1300"/>
              <a:buChar char="●"/>
            </a:pPr>
            <a:r>
              <a:rPr lang="en"/>
              <a:t>Ocean </a:t>
            </a:r>
            <a:endParaRPr/>
          </a:p>
          <a:p>
            <a:pPr marL="457200" lvl="0" indent="-311150" algn="l" rtl="0">
              <a:spcBef>
                <a:spcPts val="0"/>
              </a:spcBef>
              <a:spcAft>
                <a:spcPts val="0"/>
              </a:spcAft>
              <a:buSzPts val="1300"/>
              <a:buChar char="●"/>
            </a:pPr>
            <a:r>
              <a:rPr lang="en"/>
              <a:t>Island</a:t>
            </a:r>
            <a:endParaRPr/>
          </a:p>
          <a:p>
            <a:pPr marL="457200" lvl="0" indent="-311150" algn="l" rtl="0">
              <a:spcBef>
                <a:spcPts val="0"/>
              </a:spcBef>
              <a:spcAft>
                <a:spcPts val="0"/>
              </a:spcAft>
              <a:buSzPts val="1300"/>
              <a:buChar char="●"/>
            </a:pPr>
            <a:r>
              <a:rPr lang="en"/>
              <a:t>Immigrant</a:t>
            </a:r>
            <a:endParaRPr/>
          </a:p>
          <a:p>
            <a:pPr marL="457200" lvl="0" indent="-311150" algn="l" rtl="0">
              <a:spcBef>
                <a:spcPts val="0"/>
              </a:spcBef>
              <a:spcAft>
                <a:spcPts val="0"/>
              </a:spcAft>
              <a:buSzPts val="1300"/>
              <a:buChar char="●"/>
            </a:pPr>
            <a:r>
              <a:rPr lang="en"/>
              <a:t>Saving</a:t>
            </a:r>
            <a:endParaRPr/>
          </a:p>
          <a:p>
            <a:pPr marL="457200" lvl="0" indent="-311150" algn="l" rtl="0">
              <a:spcBef>
                <a:spcPts val="0"/>
              </a:spcBef>
              <a:spcAft>
                <a:spcPts val="0"/>
              </a:spcAft>
              <a:buSzPts val="1300"/>
              <a:buChar char="●"/>
            </a:pPr>
            <a:r>
              <a:rPr lang="en"/>
              <a:t>Spending</a:t>
            </a:r>
            <a:endParaRPr/>
          </a:p>
          <a:p>
            <a:pPr marL="457200" lvl="0" indent="-311150" algn="l" rtl="0">
              <a:spcBef>
                <a:spcPts val="0"/>
              </a:spcBef>
              <a:spcAft>
                <a:spcPts val="0"/>
              </a:spcAft>
              <a:buSzPts val="1300"/>
              <a:buChar char="●"/>
            </a:pPr>
            <a:r>
              <a:rPr lang="en"/>
              <a:t>Producer</a:t>
            </a:r>
            <a:endParaRPr/>
          </a:p>
          <a:p>
            <a:pPr marL="457200" lvl="0" indent="-311150" algn="l" rtl="0">
              <a:spcBef>
                <a:spcPts val="0"/>
              </a:spcBef>
              <a:spcAft>
                <a:spcPts val="0"/>
              </a:spcAft>
              <a:buSzPts val="1300"/>
              <a:buChar char="●"/>
            </a:pPr>
            <a:r>
              <a:rPr lang="en"/>
              <a:t>Consumer</a:t>
            </a:r>
            <a:endParaRPr/>
          </a:p>
          <a:p>
            <a:pPr marL="457200" lvl="0" indent="-311150" algn="l" rtl="0">
              <a:spcBef>
                <a:spcPts val="0"/>
              </a:spcBef>
              <a:spcAft>
                <a:spcPts val="0"/>
              </a:spcAft>
              <a:buSzPts val="1300"/>
              <a:buChar char="●"/>
            </a:pPr>
            <a:r>
              <a:rPr lang="en"/>
              <a:t>Want</a:t>
            </a:r>
            <a:endParaRPr/>
          </a:p>
          <a:p>
            <a:pPr marL="457200" lvl="0" indent="-311150" algn="l" rtl="0">
              <a:spcBef>
                <a:spcPts val="0"/>
              </a:spcBef>
              <a:spcAft>
                <a:spcPts val="0"/>
              </a:spcAft>
              <a:buSzPts val="1300"/>
              <a:buChar char="●"/>
            </a:pPr>
            <a:r>
              <a:rPr lang="en"/>
              <a:t>Need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819150" y="3753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2nd Grade - 3 day Unit Lessons</a:t>
            </a:r>
            <a:endParaRPr/>
          </a:p>
        </p:txBody>
      </p:sp>
      <p:sp>
        <p:nvSpPr>
          <p:cNvPr id="211" name="Google Shape;211;p26"/>
          <p:cNvSpPr txBox="1">
            <a:spLocks noGrp="1"/>
          </p:cNvSpPr>
          <p:nvPr>
            <p:ph type="body" idx="1"/>
          </p:nvPr>
        </p:nvSpPr>
        <p:spPr>
          <a:xfrm>
            <a:off x="819150" y="1055900"/>
            <a:ext cx="7505700" cy="3382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b="1"/>
              <a:t>Earning Income in Japan</a:t>
            </a:r>
            <a:r>
              <a:rPr lang="en"/>
              <a:t> -  Students will gain an understanding of how physical characteristics of places and regions affect people’s activities in the area, and why different areas of the world have different ways of earning income. Use artifacts, photographs, maps, biographies, etc to gather information about the work that people performed to make a living in the past, and explain how jobs in the past are both similar and different from today’s jobs and how science and technology have changed the daily lives of people. Content: An island with a big industry for fishing, types of fishing and different money that was made. Fishing inventions and pictures.</a:t>
            </a:r>
            <a:endParaRPr/>
          </a:p>
          <a:p>
            <a:pPr marL="457200" lvl="0" indent="-311150" algn="l" rtl="0">
              <a:spcBef>
                <a:spcPts val="0"/>
              </a:spcBef>
              <a:spcAft>
                <a:spcPts val="0"/>
              </a:spcAft>
              <a:buSzPts val="1300"/>
              <a:buChar char="-"/>
            </a:pPr>
            <a:r>
              <a:rPr lang="en" b="1"/>
              <a:t>Saving for America</a:t>
            </a:r>
            <a:r>
              <a:rPr lang="en"/>
              <a:t> - Describe how producers and consumers work together in the making of goods and services. Demonstrate basic knowledge of producing a service to earn money. Differences in value of money from the past to now. Content: Reading literature, get me to America game, savings worksheet, map/globe.</a:t>
            </a:r>
            <a:endParaRPr/>
          </a:p>
          <a:p>
            <a:pPr marL="457200" lvl="0" indent="-311150" algn="l" rtl="0">
              <a:spcBef>
                <a:spcPts val="0"/>
              </a:spcBef>
              <a:spcAft>
                <a:spcPts val="0"/>
              </a:spcAft>
              <a:buSzPts val="1300"/>
              <a:buChar char="-"/>
            </a:pPr>
            <a:r>
              <a:rPr lang="en" b="1"/>
              <a:t>Building a Life</a:t>
            </a:r>
            <a:r>
              <a:rPr lang="en"/>
              <a:t> - Describe the choices people make in using goods and services by giving examples, define wants and needs and the differences between them. Students must brainstorm with partner to decide what they would absolutely need to build a life in America after making it there with only the clothes they have on and nothing else. Content:  Writing paper, wants vs. needs activity chart, $50 to spend on needs to help build their life.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2nd Grade - STEM Activities</a:t>
            </a:r>
            <a:endParaRPr/>
          </a:p>
        </p:txBody>
      </p:sp>
      <p:sp>
        <p:nvSpPr>
          <p:cNvPr id="217" name="Google Shape;217;p27"/>
          <p:cNvSpPr txBox="1">
            <a:spLocks noGrp="1"/>
          </p:cNvSpPr>
          <p:nvPr>
            <p:ph type="body" idx="1"/>
          </p:nvPr>
        </p:nvSpPr>
        <p:spPr>
          <a:xfrm>
            <a:off x="819150" y="1695975"/>
            <a:ext cx="3686100" cy="2742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Students will create their own fishing inventions in groups based on what they learned about which methods of fishing made the most money. Materials;</a:t>
            </a:r>
            <a:endParaRPr/>
          </a:p>
          <a:p>
            <a:pPr marL="457200" lvl="0" indent="-311150" algn="l" rtl="0">
              <a:spcBef>
                <a:spcPts val="0"/>
              </a:spcBef>
              <a:spcAft>
                <a:spcPts val="0"/>
              </a:spcAft>
              <a:buSzPts val="1300"/>
              <a:buChar char="●"/>
            </a:pPr>
            <a:r>
              <a:rPr lang="en"/>
              <a:t>String</a:t>
            </a:r>
            <a:endParaRPr/>
          </a:p>
          <a:p>
            <a:pPr marL="457200" lvl="0" indent="-311150" algn="l" rtl="0">
              <a:spcBef>
                <a:spcPts val="0"/>
              </a:spcBef>
              <a:spcAft>
                <a:spcPts val="0"/>
              </a:spcAft>
              <a:buSzPts val="1300"/>
              <a:buChar char="●"/>
            </a:pPr>
            <a:r>
              <a:rPr lang="en"/>
              <a:t>Straws</a:t>
            </a:r>
            <a:endParaRPr/>
          </a:p>
          <a:p>
            <a:pPr marL="457200" lvl="0" indent="-311150" algn="l" rtl="0">
              <a:spcBef>
                <a:spcPts val="0"/>
              </a:spcBef>
              <a:spcAft>
                <a:spcPts val="0"/>
              </a:spcAft>
              <a:buSzPts val="1300"/>
              <a:buChar char="●"/>
            </a:pPr>
            <a:r>
              <a:rPr lang="en"/>
              <a:t>Paper bags</a:t>
            </a:r>
            <a:endParaRPr/>
          </a:p>
          <a:p>
            <a:pPr marL="457200" lvl="0" indent="-311150" algn="l" rtl="0">
              <a:spcBef>
                <a:spcPts val="0"/>
              </a:spcBef>
              <a:spcAft>
                <a:spcPts val="0"/>
              </a:spcAft>
              <a:buSzPts val="1300"/>
              <a:buChar char="●"/>
            </a:pPr>
            <a:r>
              <a:rPr lang="en"/>
              <a:t>Foil</a:t>
            </a:r>
            <a:endParaRPr/>
          </a:p>
          <a:p>
            <a:pPr marL="457200" lvl="0" indent="-311150" algn="l" rtl="0">
              <a:spcBef>
                <a:spcPts val="0"/>
              </a:spcBef>
              <a:spcAft>
                <a:spcPts val="0"/>
              </a:spcAft>
              <a:buSzPts val="1300"/>
              <a:buChar char="●"/>
            </a:pPr>
            <a:r>
              <a:rPr lang="en"/>
              <a:t>Paper</a:t>
            </a:r>
            <a:endParaRPr/>
          </a:p>
          <a:p>
            <a:pPr marL="457200" lvl="0" indent="-311150" algn="l" rtl="0">
              <a:spcBef>
                <a:spcPts val="0"/>
              </a:spcBef>
              <a:spcAft>
                <a:spcPts val="0"/>
              </a:spcAft>
              <a:buSzPts val="1300"/>
              <a:buChar char="●"/>
            </a:pPr>
            <a:r>
              <a:rPr lang="en"/>
              <a:t>Any other item around the classroom that is available. </a:t>
            </a:r>
            <a:endParaRPr/>
          </a:p>
        </p:txBody>
      </p:sp>
      <p:sp>
        <p:nvSpPr>
          <p:cNvPr id="218" name="Google Shape;218;p27"/>
          <p:cNvSpPr txBox="1">
            <a:spLocks noGrp="1"/>
          </p:cNvSpPr>
          <p:nvPr>
            <p:ph type="body" idx="2"/>
          </p:nvPr>
        </p:nvSpPr>
        <p:spPr>
          <a:xfrm>
            <a:off x="4638675" y="1696125"/>
            <a:ext cx="3686100" cy="2742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Students play the Get me to America game in groups of 4 or 5. Students will pass the deck of cards around drawing one at a time. After reading the card they will record the money that was earned, spent, or lost on their tracking my savings sheet. They return the card and continue playing until they have the needed amount of $30 in order for them to make it to America. They must complete the step by step of adding and/or subtracting on their savings sheet.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19150" y="5321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Third Grade - Not Made of Money </a:t>
            </a:r>
            <a:endParaRPr/>
          </a:p>
        </p:txBody>
      </p:sp>
      <p:sp>
        <p:nvSpPr>
          <p:cNvPr id="224" name="Google Shape;224;p28"/>
          <p:cNvSpPr txBox="1">
            <a:spLocks noGrp="1"/>
          </p:cNvSpPr>
          <p:nvPr>
            <p:ph type="body" idx="1"/>
          </p:nvPr>
        </p:nvSpPr>
        <p:spPr>
          <a:xfrm>
            <a:off x="819150" y="1102550"/>
            <a:ext cx="7505700" cy="333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of financial literacy with ELA, Social Studies, and Science</a:t>
            </a:r>
            <a:endParaRPr/>
          </a:p>
          <a:p>
            <a:pPr marL="0" lvl="0" indent="0" algn="l" rtl="0">
              <a:spcBef>
                <a:spcPts val="1600"/>
              </a:spcBef>
              <a:spcAft>
                <a:spcPts val="0"/>
              </a:spcAft>
              <a:buNone/>
            </a:pPr>
            <a:r>
              <a:rPr lang="en"/>
              <a:t>Explain how goals, decision making and planning affect personal financial choices. Use rational decision making to set and begin financial goals.</a:t>
            </a:r>
            <a:endParaRPr/>
          </a:p>
          <a:p>
            <a:pPr marL="0" lvl="0" indent="0" algn="l" rtl="0">
              <a:spcBef>
                <a:spcPts val="1600"/>
              </a:spcBef>
              <a:spcAft>
                <a:spcPts val="0"/>
              </a:spcAft>
              <a:buNone/>
            </a:pPr>
            <a:r>
              <a:rPr lang="en"/>
              <a:t>Students will understand that money makes it easier to trade, borrow, save, and compare the value of goods and services.</a:t>
            </a:r>
            <a:endParaRPr/>
          </a:p>
          <a:p>
            <a:pPr marL="0" lvl="0" indent="0" algn="l" rtl="0">
              <a:spcBef>
                <a:spcPts val="1600"/>
              </a:spcBef>
              <a:spcAft>
                <a:spcPts val="0"/>
              </a:spcAft>
              <a:buNone/>
            </a:pPr>
            <a:r>
              <a:rPr lang="en"/>
              <a:t>Explore the components of Utah’s economy.</a:t>
            </a:r>
            <a:endParaRPr/>
          </a:p>
          <a:p>
            <a:pPr marL="0" lvl="0" indent="0" algn="l" rtl="0">
              <a:spcBef>
                <a:spcPts val="1600"/>
              </a:spcBef>
              <a:spcAft>
                <a:spcPts val="0"/>
              </a:spcAft>
              <a:buNone/>
            </a:pPr>
            <a:r>
              <a:rPr lang="en"/>
              <a:t>Students will understand that income for most is determined by their education, work experience, and job skills.</a:t>
            </a:r>
            <a:endParaRPr/>
          </a:p>
          <a:p>
            <a:pPr marL="0" lvl="0" indent="0" algn="l" rtl="0">
              <a:spcBef>
                <a:spcPts val="1600"/>
              </a:spcBef>
              <a:spcAft>
                <a:spcPts val="1600"/>
              </a:spcAft>
              <a:buNone/>
            </a:pPr>
            <a:r>
              <a:rPr lang="en"/>
              <a:t>Students will be able to explain how their lives would be more difficult in a world with no money. They’ll be able to explain how they can benefit themselves and others by developing special skills and strengths.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Third Grade - Unit Vocabulary</a:t>
            </a:r>
            <a:endParaRPr/>
          </a:p>
        </p:txBody>
      </p:sp>
      <p:sp>
        <p:nvSpPr>
          <p:cNvPr id="230" name="Google Shape;230;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Allowance</a:t>
            </a:r>
            <a:endParaRPr sz="1400"/>
          </a:p>
          <a:p>
            <a:pPr marL="457200" lvl="0" indent="-317500" algn="l" rtl="0">
              <a:spcBef>
                <a:spcPts val="0"/>
              </a:spcBef>
              <a:spcAft>
                <a:spcPts val="0"/>
              </a:spcAft>
              <a:buSzPts val="1400"/>
              <a:buChar char="●"/>
            </a:pPr>
            <a:r>
              <a:rPr lang="en" sz="1400"/>
              <a:t>Barter</a:t>
            </a:r>
            <a:endParaRPr sz="1400"/>
          </a:p>
          <a:p>
            <a:pPr marL="457200" lvl="0" indent="-317500" algn="l" rtl="0">
              <a:spcBef>
                <a:spcPts val="0"/>
              </a:spcBef>
              <a:spcAft>
                <a:spcPts val="0"/>
              </a:spcAft>
              <a:buSzPts val="1400"/>
              <a:buChar char="●"/>
            </a:pPr>
            <a:r>
              <a:rPr lang="en" sz="1400"/>
              <a:t>Salary</a:t>
            </a:r>
            <a:endParaRPr sz="1400"/>
          </a:p>
          <a:p>
            <a:pPr marL="457200" lvl="0" indent="-317500" algn="l" rtl="0">
              <a:spcBef>
                <a:spcPts val="0"/>
              </a:spcBef>
              <a:spcAft>
                <a:spcPts val="0"/>
              </a:spcAft>
              <a:buSzPts val="1400"/>
              <a:buChar char="●"/>
            </a:pPr>
            <a:r>
              <a:rPr lang="en" sz="1400"/>
              <a:t>Wages</a:t>
            </a:r>
            <a:endParaRPr sz="1400"/>
          </a:p>
          <a:p>
            <a:pPr marL="457200" lvl="0" indent="-317500" algn="l" rtl="0">
              <a:spcBef>
                <a:spcPts val="0"/>
              </a:spcBef>
              <a:spcAft>
                <a:spcPts val="0"/>
              </a:spcAft>
              <a:buSzPts val="1400"/>
              <a:buChar char="●"/>
            </a:pPr>
            <a:r>
              <a:rPr lang="en" sz="1400"/>
              <a:t>Money</a:t>
            </a:r>
            <a:endParaRPr sz="1400"/>
          </a:p>
          <a:p>
            <a:pPr marL="457200" lvl="0" indent="-317500" algn="l" rtl="0">
              <a:spcBef>
                <a:spcPts val="0"/>
              </a:spcBef>
              <a:spcAft>
                <a:spcPts val="0"/>
              </a:spcAft>
              <a:buSzPts val="1400"/>
              <a:buChar char="●"/>
            </a:pPr>
            <a:r>
              <a:rPr lang="en" sz="1400"/>
              <a:t>Savings</a:t>
            </a:r>
            <a:endParaRPr sz="1400"/>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Third Grade - Unit Lesson</a:t>
            </a:r>
            <a:endParaRPr/>
          </a:p>
        </p:txBody>
      </p:sp>
      <p:sp>
        <p:nvSpPr>
          <p:cNvPr id="236" name="Google Shape;236;p30"/>
          <p:cNvSpPr txBox="1">
            <a:spLocks noGrp="1"/>
          </p:cNvSpPr>
          <p:nvPr>
            <p:ph type="body" idx="1"/>
          </p:nvPr>
        </p:nvSpPr>
        <p:spPr>
          <a:xfrm>
            <a:off x="819150" y="1439300"/>
            <a:ext cx="7505700" cy="26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be able to identify potential jobs they could do to earn money, and analyze the importance of earning income to acquire goods and services. Learn the importance of money as a means of trade.</a:t>
            </a:r>
            <a:endParaRPr/>
          </a:p>
          <a:p>
            <a:pPr marL="457200" lvl="0" indent="-311150" algn="l" rtl="0">
              <a:spcBef>
                <a:spcPts val="1600"/>
              </a:spcBef>
              <a:spcAft>
                <a:spcPts val="0"/>
              </a:spcAft>
              <a:buSzPts val="1300"/>
              <a:buChar char="-"/>
            </a:pPr>
            <a:r>
              <a:rPr lang="en" b="1"/>
              <a:t>Money as a means of trade</a:t>
            </a:r>
            <a:r>
              <a:rPr lang="en"/>
              <a:t> - Students name things they wish they could have and then explain the different ways they could get these items or services. Ask students if there are ways to obtain the items without using money to pay for them.</a:t>
            </a:r>
            <a:endParaRPr/>
          </a:p>
          <a:p>
            <a:pPr marL="457200" lvl="0" indent="0" algn="l" rtl="0">
              <a:spcBef>
                <a:spcPts val="1600"/>
              </a:spcBef>
              <a:spcAft>
                <a:spcPts val="0"/>
              </a:spcAft>
              <a:buNone/>
            </a:pPr>
            <a:endParaRPr/>
          </a:p>
          <a:p>
            <a:pPr marL="457200" lvl="0" indent="-311150" algn="l" rtl="0">
              <a:spcBef>
                <a:spcPts val="1600"/>
              </a:spcBef>
              <a:spcAft>
                <a:spcPts val="0"/>
              </a:spcAft>
              <a:buSzPts val="1300"/>
              <a:buChar char="-"/>
            </a:pPr>
            <a:r>
              <a:rPr lang="en" b="1"/>
              <a:t>Multiple means of representation</a:t>
            </a:r>
            <a:r>
              <a:rPr lang="en"/>
              <a:t> - Have students draw a picture showing a job that they could do. Have them write a narrative about a job or skill that they have. Have students play charades by acting out different jobs. Finish with a discussion of how the students can improve their job skills to do their chosen jobs and how certain leading jobs normally earn more money..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3rd Grade - STEM Activities</a:t>
            </a:r>
            <a:endParaRPr/>
          </a:p>
        </p:txBody>
      </p:sp>
      <p:sp>
        <p:nvSpPr>
          <p:cNvPr id="242" name="Google Shape;242;p31"/>
          <p:cNvSpPr txBox="1">
            <a:spLocks noGrp="1"/>
          </p:cNvSpPr>
          <p:nvPr>
            <p:ph type="body" idx="1"/>
          </p:nvPr>
        </p:nvSpPr>
        <p:spPr>
          <a:xfrm>
            <a:off x="819150" y="1990725"/>
            <a:ext cx="3686100" cy="26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 Literacy and Science Integration</a:t>
            </a:r>
            <a:endParaRPr/>
          </a:p>
          <a:p>
            <a:pPr marL="0" lvl="0" indent="0" algn="l" rtl="0">
              <a:spcBef>
                <a:spcPts val="1600"/>
              </a:spcBef>
              <a:spcAft>
                <a:spcPts val="0"/>
              </a:spcAft>
              <a:buNone/>
            </a:pPr>
            <a:r>
              <a:rPr lang="en"/>
              <a:t>Students will create a shoebox habitat for the ecosystem unit of study for third grade. They must keep a running tab of how much they spent in creating their habitat. Students will use their ‘class money’ to purchase the items that will be needed to build their shoebox. </a:t>
            </a:r>
            <a:endParaRPr/>
          </a:p>
          <a:p>
            <a:pPr marL="0" lvl="0" indent="0" algn="l" rtl="0">
              <a:spcBef>
                <a:spcPts val="1600"/>
              </a:spcBef>
              <a:spcAft>
                <a:spcPts val="1600"/>
              </a:spcAft>
              <a:buNone/>
            </a:pPr>
            <a:r>
              <a:rPr lang="en"/>
              <a:t>Materials: shoeboxes, construction paper, tissue boxes, glue, clay, etc.</a:t>
            </a:r>
            <a:endParaRPr/>
          </a:p>
        </p:txBody>
      </p:sp>
      <p:sp>
        <p:nvSpPr>
          <p:cNvPr id="243" name="Google Shape;243;p31"/>
          <p:cNvSpPr txBox="1">
            <a:spLocks noGrp="1"/>
          </p:cNvSpPr>
          <p:nvPr>
            <p:ph type="body" idx="2"/>
          </p:nvPr>
        </p:nvSpPr>
        <p:spPr>
          <a:xfrm>
            <a:off x="4638750" y="1347750"/>
            <a:ext cx="3686100" cy="35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 Literacy and Science Integration - Taternaut drop</a:t>
            </a:r>
            <a:endParaRPr/>
          </a:p>
          <a:p>
            <a:pPr marL="0" lvl="0" indent="0" algn="l" rtl="0">
              <a:spcBef>
                <a:spcPts val="1600"/>
              </a:spcBef>
              <a:spcAft>
                <a:spcPts val="1600"/>
              </a:spcAft>
              <a:buNone/>
            </a:pPr>
            <a:r>
              <a:rPr lang="en"/>
              <a:t>Students will be given a budget that they can purchase materials to create a cushion for their potato that will be dropped 3 feet. Students are trying to keep the potato from breaking. Students will discuss for a few minutes in groups what they believe will be the best way to cushion the potato based on how much ‘money’ they have to spend on materials. ($500). 4 cotton balls are $200. A sheet of aluminum foil is $250. A sheet of wax paper is $200. 4 pipe cleaners are $50. One styrofoam cup is $200. A balloon is $200. A sheet of bubble wrap is $250.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4"/>
          <p:cNvPicPr preferRelativeResize="0"/>
          <p:nvPr/>
        </p:nvPicPr>
        <p:blipFill>
          <a:blip r:embed="rId3">
            <a:alphaModFix/>
          </a:blip>
          <a:stretch>
            <a:fillRect/>
          </a:stretch>
        </p:blipFill>
        <p:spPr>
          <a:xfrm>
            <a:off x="1413251" y="-12"/>
            <a:ext cx="6399790" cy="3657612"/>
          </a:xfrm>
          <a:prstGeom prst="rect">
            <a:avLst/>
          </a:prstGeom>
          <a:noFill/>
          <a:ln>
            <a:noFill/>
          </a:ln>
        </p:spPr>
      </p:pic>
      <p:sp>
        <p:nvSpPr>
          <p:cNvPr id="135" name="Google Shape;135;p14"/>
          <p:cNvSpPr txBox="1">
            <a:spLocks noGrp="1"/>
          </p:cNvSpPr>
          <p:nvPr>
            <p:ph type="title"/>
          </p:nvPr>
        </p:nvSpPr>
        <p:spPr>
          <a:xfrm>
            <a:off x="1220225" y="3165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of STEM in the classroom</a:t>
            </a:r>
            <a:endParaRPr/>
          </a:p>
        </p:txBody>
      </p:sp>
      <p:sp>
        <p:nvSpPr>
          <p:cNvPr id="136" name="Google Shape;136;p14"/>
          <p:cNvSpPr txBox="1">
            <a:spLocks noGrp="1"/>
          </p:cNvSpPr>
          <p:nvPr>
            <p:ph type="body" idx="1"/>
          </p:nvPr>
        </p:nvSpPr>
        <p:spPr>
          <a:xfrm>
            <a:off x="1086299" y="3112685"/>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Impact"/>
                <a:ea typeface="Impact"/>
                <a:cs typeface="Impact"/>
                <a:sym typeface="Impact"/>
              </a:rPr>
              <a:t>STEM stands for Science, Technology, Engineering, and Mathematics.</a:t>
            </a:r>
            <a:endParaRPr sz="1500" dirty="0">
              <a:latin typeface="Impact"/>
              <a:ea typeface="Impact"/>
              <a:cs typeface="Impact"/>
              <a:sym typeface="Impact"/>
            </a:endParaRPr>
          </a:p>
          <a:p>
            <a:pPr marL="0" lvl="0" indent="0" algn="l" rtl="0">
              <a:spcBef>
                <a:spcPts val="1600"/>
              </a:spcBef>
              <a:spcAft>
                <a:spcPts val="0"/>
              </a:spcAft>
              <a:buNone/>
            </a:pPr>
            <a:r>
              <a:rPr lang="en" sz="1500" dirty="0">
                <a:latin typeface="Impact"/>
                <a:ea typeface="Impact"/>
                <a:cs typeface="Impact"/>
                <a:sym typeface="Impact"/>
              </a:rPr>
              <a:t>STEM is empowering to students.</a:t>
            </a:r>
            <a:endParaRPr sz="1500" dirty="0">
              <a:latin typeface="Impact"/>
              <a:ea typeface="Impact"/>
              <a:cs typeface="Impact"/>
              <a:sym typeface="Impact"/>
            </a:endParaRPr>
          </a:p>
          <a:p>
            <a:pPr marL="0" lvl="0" indent="0" algn="l" rtl="0">
              <a:spcBef>
                <a:spcPts val="1600"/>
              </a:spcBef>
              <a:spcAft>
                <a:spcPts val="0"/>
              </a:spcAft>
              <a:buNone/>
            </a:pPr>
            <a:r>
              <a:rPr lang="en" sz="1500" dirty="0">
                <a:latin typeface="Impact"/>
                <a:ea typeface="Impact"/>
                <a:cs typeface="Impact"/>
                <a:sym typeface="Impact"/>
              </a:rPr>
              <a:t>It creates critical thinkers and helps students increase their understanding of science.</a:t>
            </a:r>
            <a:endParaRPr sz="1500" dirty="0">
              <a:latin typeface="Impact"/>
              <a:ea typeface="Impact"/>
              <a:cs typeface="Impact"/>
              <a:sym typeface="Impact"/>
            </a:endParaRPr>
          </a:p>
          <a:p>
            <a:pPr marL="0" lvl="0" indent="0" algn="l" rtl="0">
              <a:spcBef>
                <a:spcPts val="1600"/>
              </a:spcBef>
              <a:spcAft>
                <a:spcPts val="1600"/>
              </a:spcAft>
              <a:buNone/>
            </a:pPr>
            <a:r>
              <a:rPr lang="en" sz="1500" dirty="0">
                <a:latin typeface="Impact"/>
                <a:ea typeface="Impact"/>
                <a:cs typeface="Impact"/>
                <a:sym typeface="Impact"/>
              </a:rPr>
              <a:t>It allows for much higher hands on participation among your students.</a:t>
            </a:r>
            <a:r>
              <a:rPr lang="en" sz="1500" b="1" dirty="0">
                <a:latin typeface="Impact"/>
                <a:ea typeface="Impact"/>
                <a:cs typeface="Impact"/>
                <a:sym typeface="Impact"/>
              </a:rPr>
              <a:t> </a:t>
            </a:r>
            <a:endParaRPr sz="1500" b="1" dirty="0">
              <a:latin typeface="Impact"/>
              <a:ea typeface="Impact"/>
              <a:cs typeface="Impact"/>
              <a:sym typeface="Impac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Continued..</a:t>
            </a:r>
            <a:endParaRPr/>
          </a:p>
        </p:txBody>
      </p:sp>
      <p:sp>
        <p:nvSpPr>
          <p:cNvPr id="249" name="Google Shape;249;p32"/>
          <p:cNvSpPr txBox="1">
            <a:spLocks noGrp="1"/>
          </p:cNvSpPr>
          <p:nvPr>
            <p:ph type="body" idx="1"/>
          </p:nvPr>
        </p:nvSpPr>
        <p:spPr>
          <a:xfrm>
            <a:off x="830700" y="1565300"/>
            <a:ext cx="3709200" cy="287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choose their items and create a type of protective suit for their potato. Teacher will use a yardstick to measure the drop of the potato. </a:t>
            </a:r>
            <a:endParaRPr/>
          </a:p>
          <a:p>
            <a:pPr marL="0" lvl="0" indent="0" algn="l" rtl="0">
              <a:spcBef>
                <a:spcPts val="1600"/>
              </a:spcBef>
              <a:spcAft>
                <a:spcPts val="0"/>
              </a:spcAft>
              <a:buNone/>
            </a:pPr>
            <a:r>
              <a:rPr lang="en"/>
              <a:t>Once the first round is done, students will be given $200 more to make any changes to their potato or add any more materials to help protect it from the drop. </a:t>
            </a:r>
            <a:endParaRPr/>
          </a:p>
          <a:p>
            <a:pPr marL="0" lvl="0" indent="0" algn="l" rtl="0">
              <a:spcBef>
                <a:spcPts val="1600"/>
              </a:spcBef>
              <a:spcAft>
                <a:spcPts val="1600"/>
              </a:spcAft>
              <a:buNone/>
            </a:pPr>
            <a:r>
              <a:rPr lang="en"/>
              <a:t>Students will learn that what you choose to buy is important for not only their taternaut, but for themselves as well.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Fourth Grade - Smart Financial Choices</a:t>
            </a:r>
            <a:endParaRPr/>
          </a:p>
        </p:txBody>
      </p:sp>
      <p:sp>
        <p:nvSpPr>
          <p:cNvPr id="255" name="Google Shape;255;p33"/>
          <p:cNvSpPr txBox="1">
            <a:spLocks noGrp="1"/>
          </p:cNvSpPr>
          <p:nvPr>
            <p:ph type="body" idx="1"/>
          </p:nvPr>
        </p:nvSpPr>
        <p:spPr>
          <a:xfrm>
            <a:off x="819150" y="1442100"/>
            <a:ext cx="7505700" cy="31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of financial literacy with science, ELA, and math.</a:t>
            </a:r>
            <a:endParaRPr/>
          </a:p>
          <a:p>
            <a:pPr marL="0" lvl="0" indent="0" algn="l" rtl="0">
              <a:spcBef>
                <a:spcPts val="1600"/>
              </a:spcBef>
              <a:spcAft>
                <a:spcPts val="0"/>
              </a:spcAft>
              <a:buNone/>
            </a:pPr>
            <a:r>
              <a:rPr lang="en"/>
              <a:t>Students will be able to explain the meaning of a problem, plan and choose a pathway for a solution. They will be able to make sense of quantities and their relationships to problem situation, be able to identify mathematical elements of a situation and create a model to show the relationship, clearly identify a problem and solve it using knowledge of money, communicate effectively using science language while using the scientific method, will understand how saving money can improve financial well-being, and be able to make smart spending decisions by using reliable resources when making financial decisions. </a:t>
            </a:r>
            <a:endParaRPr/>
          </a:p>
          <a:p>
            <a:pPr marL="0" lvl="0" indent="0" algn="l" rtl="0">
              <a:spcBef>
                <a:spcPts val="1600"/>
              </a:spcBef>
              <a:spcAft>
                <a:spcPts val="0"/>
              </a:spcAft>
              <a:buNone/>
            </a:pPr>
            <a:r>
              <a:rPr lang="en"/>
              <a:t>Describe how paper towels are created to improve their absorbency.</a:t>
            </a:r>
            <a:endParaRPr/>
          </a:p>
          <a:p>
            <a:pPr marL="0" lvl="0" indent="0" algn="l" rtl="0">
              <a:spcBef>
                <a:spcPts val="1600"/>
              </a:spcBef>
              <a:spcAft>
                <a:spcPts val="1600"/>
              </a:spcAft>
              <a:buNone/>
            </a:pPr>
            <a:r>
              <a:rPr lang="en"/>
              <a:t>Explain what embossing is and why it’s important in the absorbency of paper towels.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Fourth Grade - Unit Vocabulary</a:t>
            </a:r>
            <a:endParaRPr/>
          </a:p>
        </p:txBody>
      </p:sp>
      <p:sp>
        <p:nvSpPr>
          <p:cNvPr id="261" name="Google Shape;261;p34"/>
          <p:cNvSpPr txBox="1">
            <a:spLocks noGrp="1"/>
          </p:cNvSpPr>
          <p:nvPr>
            <p:ph type="body" idx="1"/>
          </p:nvPr>
        </p:nvSpPr>
        <p:spPr>
          <a:xfrm>
            <a:off x="819150" y="1716425"/>
            <a:ext cx="7505700" cy="2670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Water Molecules</a:t>
            </a:r>
            <a:endParaRPr/>
          </a:p>
          <a:p>
            <a:pPr marL="457200" lvl="0" indent="-311150" algn="l" rtl="0">
              <a:spcBef>
                <a:spcPts val="0"/>
              </a:spcBef>
              <a:spcAft>
                <a:spcPts val="0"/>
              </a:spcAft>
              <a:buSzPts val="1300"/>
              <a:buChar char="●"/>
            </a:pPr>
            <a:r>
              <a:rPr lang="en"/>
              <a:t>Cellulose Fibers</a:t>
            </a:r>
            <a:endParaRPr/>
          </a:p>
          <a:p>
            <a:pPr marL="457200" lvl="0" indent="-311150" algn="l" rtl="0">
              <a:spcBef>
                <a:spcPts val="0"/>
              </a:spcBef>
              <a:spcAft>
                <a:spcPts val="0"/>
              </a:spcAft>
              <a:buSzPts val="1300"/>
              <a:buChar char="●"/>
            </a:pPr>
            <a:r>
              <a:rPr lang="en"/>
              <a:t>Absorbent</a:t>
            </a:r>
            <a:endParaRPr/>
          </a:p>
          <a:p>
            <a:pPr marL="457200" lvl="0" indent="-311150" algn="l" rtl="0">
              <a:spcBef>
                <a:spcPts val="0"/>
              </a:spcBef>
              <a:spcAft>
                <a:spcPts val="0"/>
              </a:spcAft>
              <a:buSzPts val="1300"/>
              <a:buChar char="●"/>
            </a:pPr>
            <a:r>
              <a:rPr lang="en"/>
              <a:t>Engineering</a:t>
            </a:r>
            <a:endParaRPr/>
          </a:p>
          <a:p>
            <a:pPr marL="457200" lvl="0" indent="-311150" algn="l" rtl="0">
              <a:spcBef>
                <a:spcPts val="0"/>
              </a:spcBef>
              <a:spcAft>
                <a:spcPts val="0"/>
              </a:spcAft>
              <a:buSzPts val="1300"/>
              <a:buChar char="●"/>
            </a:pPr>
            <a:r>
              <a:rPr lang="en"/>
              <a:t>Ratio</a:t>
            </a:r>
            <a:endParaRPr/>
          </a:p>
          <a:p>
            <a:pPr marL="457200" lvl="0" indent="-311150" algn="l" rtl="0">
              <a:spcBef>
                <a:spcPts val="0"/>
              </a:spcBef>
              <a:spcAft>
                <a:spcPts val="0"/>
              </a:spcAft>
              <a:buSzPts val="1300"/>
              <a:buChar char="●"/>
            </a:pPr>
            <a:r>
              <a:rPr lang="en"/>
              <a:t>Data</a:t>
            </a:r>
            <a:endParaRPr/>
          </a:p>
          <a:p>
            <a:pPr marL="457200" lvl="0" indent="-311150" algn="l" rtl="0">
              <a:spcBef>
                <a:spcPts val="0"/>
              </a:spcBef>
              <a:spcAft>
                <a:spcPts val="0"/>
              </a:spcAft>
              <a:buSzPts val="1300"/>
              <a:buChar char="●"/>
            </a:pPr>
            <a:r>
              <a:rPr lang="en"/>
              <a:t>Savings</a:t>
            </a:r>
            <a:endParaRPr/>
          </a:p>
          <a:p>
            <a:pPr marL="457200" lvl="0" indent="-311150" algn="l" rtl="0">
              <a:spcBef>
                <a:spcPts val="0"/>
              </a:spcBef>
              <a:spcAft>
                <a:spcPts val="0"/>
              </a:spcAft>
              <a:buSzPts val="1300"/>
              <a:buChar char="●"/>
            </a:pPr>
            <a:r>
              <a:rPr lang="en"/>
              <a:t>Finances</a:t>
            </a:r>
            <a:endParaRPr/>
          </a:p>
          <a:p>
            <a:pPr marL="457200" lvl="0" indent="-311150" algn="l" rtl="0">
              <a:spcBef>
                <a:spcPts val="0"/>
              </a:spcBef>
              <a:spcAft>
                <a:spcPts val="0"/>
              </a:spcAft>
              <a:buSzPts val="1300"/>
              <a:buChar char="●"/>
            </a:pPr>
            <a:r>
              <a:rPr lang="en"/>
              <a:t>Embossed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819150" y="4613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Fourth Grade - 4 Day Unit Lessons</a:t>
            </a:r>
            <a:endParaRPr/>
          </a:p>
        </p:txBody>
      </p:sp>
      <p:sp>
        <p:nvSpPr>
          <p:cNvPr id="267" name="Google Shape;267;p35"/>
          <p:cNvSpPr txBox="1">
            <a:spLocks noGrp="1"/>
          </p:cNvSpPr>
          <p:nvPr>
            <p:ph type="body" idx="1"/>
          </p:nvPr>
        </p:nvSpPr>
        <p:spPr>
          <a:xfrm>
            <a:off x="819150" y="1115525"/>
            <a:ext cx="7505700" cy="3676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b="1">
                <a:solidFill>
                  <a:srgbClr val="000000"/>
                </a:solidFill>
              </a:rPr>
              <a:t>Science of Engineering</a:t>
            </a:r>
            <a:r>
              <a:rPr lang="en"/>
              <a:t> - Open up students’ minds about what it takes to be an engineer and the importance of it. Explain how based on the way things are engineered will change how well they do their job. Activate prior knowledge of Chinese dynasties and learning about the creation of paper. Content: Reading Literature, microscopic pictures of different paper towels, teacher demonstration of how much water that one paper towel can absorb compared to a different paper towel.</a:t>
            </a:r>
            <a:endParaRPr/>
          </a:p>
          <a:p>
            <a:pPr marL="457200" lvl="0" indent="-311150" algn="l" rtl="0">
              <a:spcBef>
                <a:spcPts val="0"/>
              </a:spcBef>
              <a:spcAft>
                <a:spcPts val="0"/>
              </a:spcAft>
              <a:buSzPts val="1300"/>
              <a:buChar char="-"/>
            </a:pPr>
            <a:r>
              <a:rPr lang="en" b="1">
                <a:solidFill>
                  <a:srgbClr val="000000"/>
                </a:solidFill>
              </a:rPr>
              <a:t>Absorbency experiment-</a:t>
            </a:r>
            <a:r>
              <a:rPr lang="en"/>
              <a:t> Students will be put into groups and given a price list sheet of different brands of paper towels. They must figure out how much each sheet costs based on how many sheets there are and how much the entire roll costs. Students will conduct the experiment and find the cost ratio between different paper towels to figure out which one soaks up the most water to figure out which brand of paper towel is actually the smartest buy in the long run of cost.</a:t>
            </a:r>
            <a:endParaRPr/>
          </a:p>
          <a:p>
            <a:pPr marL="457200" lvl="0" indent="-311150" algn="l" rtl="0">
              <a:spcBef>
                <a:spcPts val="0"/>
              </a:spcBef>
              <a:spcAft>
                <a:spcPts val="0"/>
              </a:spcAft>
              <a:buSzPts val="1300"/>
              <a:buChar char="-"/>
            </a:pPr>
            <a:r>
              <a:rPr lang="en" b="1">
                <a:solidFill>
                  <a:srgbClr val="000000"/>
                </a:solidFill>
              </a:rPr>
              <a:t>Ratio comparisons</a:t>
            </a:r>
            <a:r>
              <a:rPr lang="en"/>
              <a:t> - Students will compare their data to figure out which brand of paper towels is the smartest financial choice when deciding what brand to choose based on cost.</a:t>
            </a:r>
            <a:endParaRPr/>
          </a:p>
          <a:p>
            <a:pPr marL="0" lvl="0" indent="0" algn="l" rtl="0">
              <a:spcBef>
                <a:spcPts val="1600"/>
              </a:spcBef>
              <a:spcAft>
                <a:spcPts val="0"/>
              </a:spcAft>
              <a:buNone/>
            </a:pPr>
            <a:r>
              <a:rPr lang="en" b="1"/>
              <a:t>STEM ACTIVITY DAY 4</a:t>
            </a:r>
            <a:endParaRPr b="1"/>
          </a:p>
          <a:p>
            <a:pPr marL="0" lvl="0" indent="0" algn="l" rtl="0">
              <a:spcBef>
                <a:spcPts val="1600"/>
              </a:spcBef>
              <a:spcAft>
                <a:spcPts val="1600"/>
              </a:spcAft>
              <a:buNone/>
            </a:pP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4th Grade - STEM Activities</a:t>
            </a:r>
            <a:endParaRPr/>
          </a:p>
        </p:txBody>
      </p:sp>
      <p:sp>
        <p:nvSpPr>
          <p:cNvPr id="273" name="Google Shape;273;p36"/>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Students will conduct multiple trials of the absorbency experiment to find the ratio of paper towel brands. Example: 2 sheets vs. 1.5 sheets to soak up the same amount of water. The students will then transfer the ratio of sheets to ratio of cost to figure out which is less expensive overall.</a:t>
            </a:r>
            <a:endParaRPr/>
          </a:p>
        </p:txBody>
      </p:sp>
      <p:sp>
        <p:nvSpPr>
          <p:cNvPr id="274" name="Google Shape;274;p36"/>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gain hands on experience by having the chance to emboss different materials within the classroom. They will get to use an embosser to make their own imprint in their notebooks or on a piece of paper.</a:t>
            </a:r>
            <a:endParaRPr/>
          </a:p>
          <a:p>
            <a:pPr marL="0" lvl="0" indent="0" algn="l" rtl="0">
              <a:spcBef>
                <a:spcPts val="1600"/>
              </a:spcBef>
              <a:spcAft>
                <a:spcPts val="0"/>
              </a:spcAft>
              <a:buNone/>
            </a:pPr>
            <a:r>
              <a:rPr lang="en"/>
              <a:t>(There are many different types of embossers) </a:t>
            </a:r>
            <a:endParaRPr/>
          </a:p>
          <a:p>
            <a:pPr marL="0" lvl="0" indent="0" algn="l" rtl="0">
              <a:spcBef>
                <a:spcPts val="1600"/>
              </a:spcBef>
              <a:spcAft>
                <a:spcPts val="1600"/>
              </a:spcAft>
              <a:buNone/>
            </a:pPr>
            <a:r>
              <a:rPr lang="en"/>
              <a:t>I had a custom one made that had the grade I was teaching with my last name.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Fifth Grade - Building Bridges</a:t>
            </a:r>
            <a:endParaRPr/>
          </a:p>
        </p:txBody>
      </p:sp>
      <p:sp>
        <p:nvSpPr>
          <p:cNvPr id="280" name="Google Shape;280;p3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of financial literacy in Language Arts and Social Studies.</a:t>
            </a:r>
            <a:endParaRPr/>
          </a:p>
          <a:p>
            <a:pPr marL="0" lvl="0" indent="0" algn="l" rtl="0">
              <a:spcBef>
                <a:spcPts val="1600"/>
              </a:spcBef>
              <a:spcAft>
                <a:spcPts val="0"/>
              </a:spcAft>
              <a:buNone/>
            </a:pPr>
            <a:r>
              <a:rPr lang="en"/>
              <a:t>Students will understand basic financial concepts while learning about history. They will gain an understanding of the basic ideas of the Industrial Revolution and how it changed the United States.</a:t>
            </a:r>
            <a:endParaRPr/>
          </a:p>
          <a:p>
            <a:pPr marL="0" lvl="0" indent="0" algn="l" rtl="0">
              <a:spcBef>
                <a:spcPts val="1600"/>
              </a:spcBef>
              <a:spcAft>
                <a:spcPts val="0"/>
              </a:spcAft>
              <a:buNone/>
            </a:pPr>
            <a:r>
              <a:rPr lang="en"/>
              <a:t>Develop a plan for designing and building a bridge, learn how to track earnings on a table, and understand that spending choices affect outcomes.</a:t>
            </a:r>
            <a:endParaRPr sz="900">
              <a:solidFill>
                <a:srgbClr val="000000"/>
              </a:solidFill>
              <a:highlight>
                <a:srgbClr val="F2F2F2"/>
              </a:highlight>
              <a:latin typeface="Arial"/>
              <a:ea typeface="Arial"/>
              <a:cs typeface="Arial"/>
              <a:sym typeface="Arial"/>
            </a:endParaRPr>
          </a:p>
          <a:p>
            <a:pPr marL="0" marR="0" lvl="0" indent="0" algn="l" rtl="0">
              <a:spcBef>
                <a:spcPts val="1600"/>
              </a:spcBef>
              <a:spcAft>
                <a:spcPts val="0"/>
              </a:spcAft>
              <a:buNone/>
            </a:pPr>
            <a:endParaRPr sz="900">
              <a:solidFill>
                <a:srgbClr val="000000"/>
              </a:solidFill>
              <a:highlight>
                <a:srgbClr val="F2F2F2"/>
              </a:highlight>
              <a:latin typeface="Arial"/>
              <a:ea typeface="Arial"/>
              <a:cs typeface="Arial"/>
              <a:sym typeface="Arial"/>
            </a:endParaRPr>
          </a:p>
          <a:p>
            <a:pPr marL="0" lvl="0" indent="0" algn="l" rtl="0">
              <a:spcBef>
                <a:spcPts val="0"/>
              </a:spcBef>
              <a:spcAft>
                <a:spcPts val="1600"/>
              </a:spcAft>
              <a:buNone/>
            </a:pPr>
            <a:endParaRPr sz="900">
              <a:solidFill>
                <a:srgbClr val="000000"/>
              </a:solidFill>
              <a:highlight>
                <a:srgbClr val="F2F2F2"/>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Fifth Grade - Unit Vocabulary</a:t>
            </a:r>
            <a:endParaRPr/>
          </a:p>
        </p:txBody>
      </p:sp>
      <p:sp>
        <p:nvSpPr>
          <p:cNvPr id="286" name="Google Shape;286;p3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Industry</a:t>
            </a:r>
            <a:endParaRPr/>
          </a:p>
          <a:p>
            <a:pPr marL="457200" lvl="0" indent="-311150" algn="l" rtl="0">
              <a:spcBef>
                <a:spcPts val="0"/>
              </a:spcBef>
              <a:spcAft>
                <a:spcPts val="0"/>
              </a:spcAft>
              <a:buSzPts val="1300"/>
              <a:buChar char="●"/>
            </a:pPr>
            <a:r>
              <a:rPr lang="en"/>
              <a:t>Innovation</a:t>
            </a:r>
            <a:endParaRPr/>
          </a:p>
          <a:p>
            <a:pPr marL="457200" lvl="0" indent="-311150" algn="l" rtl="0">
              <a:spcBef>
                <a:spcPts val="0"/>
              </a:spcBef>
              <a:spcAft>
                <a:spcPts val="0"/>
              </a:spcAft>
              <a:buSzPts val="1300"/>
              <a:buChar char="●"/>
            </a:pPr>
            <a:r>
              <a:rPr lang="en"/>
              <a:t>Earnings</a:t>
            </a:r>
            <a:endParaRPr/>
          </a:p>
          <a:p>
            <a:pPr marL="457200" lvl="0" indent="-311150" algn="l" rtl="0">
              <a:spcBef>
                <a:spcPts val="0"/>
              </a:spcBef>
              <a:spcAft>
                <a:spcPts val="0"/>
              </a:spcAft>
              <a:buSzPts val="1300"/>
              <a:buChar char="●"/>
            </a:pPr>
            <a:r>
              <a:rPr lang="en"/>
              <a:t>Spending plan</a:t>
            </a:r>
            <a:endParaRPr/>
          </a:p>
          <a:p>
            <a:pPr marL="457200" lvl="0" indent="-311150" algn="l" rtl="0">
              <a:spcBef>
                <a:spcPts val="0"/>
              </a:spcBef>
              <a:spcAft>
                <a:spcPts val="0"/>
              </a:spcAft>
              <a:buSzPts val="1300"/>
              <a:buChar char="●"/>
            </a:pPr>
            <a:r>
              <a:rPr lang="en"/>
              <a:t>Income</a:t>
            </a:r>
            <a:endParaRPr/>
          </a:p>
          <a:p>
            <a:pPr marL="457200" lvl="0" indent="-311150" algn="l" rtl="0">
              <a:spcBef>
                <a:spcPts val="0"/>
              </a:spcBef>
              <a:spcAft>
                <a:spcPts val="0"/>
              </a:spcAft>
              <a:buSzPts val="1300"/>
              <a:buChar char="●"/>
            </a:pPr>
            <a:r>
              <a:rPr lang="en"/>
              <a:t>Urbanization</a:t>
            </a:r>
            <a:endParaRPr/>
          </a:p>
          <a:p>
            <a:pPr marL="457200" lvl="0" indent="-311150" algn="l" rtl="0">
              <a:spcBef>
                <a:spcPts val="0"/>
              </a:spcBef>
              <a:spcAft>
                <a:spcPts val="0"/>
              </a:spcAft>
              <a:buSzPts val="1300"/>
              <a:buChar char="●"/>
            </a:pPr>
            <a:r>
              <a:rPr lang="en"/>
              <a:t>Bridge</a:t>
            </a:r>
            <a:endParaRPr/>
          </a:p>
          <a:p>
            <a:pPr marL="457200" lvl="0" indent="-311150" algn="l" rtl="0">
              <a:spcBef>
                <a:spcPts val="0"/>
              </a:spcBef>
              <a:spcAft>
                <a:spcPts val="0"/>
              </a:spcAft>
              <a:buSzPts val="1300"/>
              <a:buChar char="●"/>
            </a:pPr>
            <a:r>
              <a:rPr lang="en"/>
              <a:t>Beam</a:t>
            </a:r>
            <a:endParaRPr/>
          </a:p>
          <a:p>
            <a:pPr marL="457200" lvl="0" indent="-311150" algn="l" rtl="0">
              <a:spcBef>
                <a:spcPts val="0"/>
              </a:spcBef>
              <a:spcAft>
                <a:spcPts val="0"/>
              </a:spcAft>
              <a:buSzPts val="1300"/>
              <a:buChar char="●"/>
            </a:pPr>
            <a:r>
              <a:rPr lang="en"/>
              <a:t>Pier</a:t>
            </a:r>
            <a:endParaRPr/>
          </a:p>
          <a:p>
            <a:pPr marL="457200" lvl="0" indent="-311150" algn="l" rtl="0">
              <a:spcBef>
                <a:spcPts val="0"/>
              </a:spcBef>
              <a:spcAft>
                <a:spcPts val="0"/>
              </a:spcAft>
              <a:buSzPts val="1300"/>
              <a:buChar char="●"/>
            </a:pPr>
            <a:r>
              <a:rPr lang="en"/>
              <a:t>Span</a:t>
            </a:r>
            <a:endParaRPr/>
          </a:p>
          <a:p>
            <a:pPr marL="457200" lvl="0" indent="0" algn="l" rtl="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a:spLocks noGrp="1"/>
          </p:cNvSpPr>
          <p:nvPr>
            <p:ph type="title"/>
          </p:nvPr>
        </p:nvSpPr>
        <p:spPr>
          <a:xfrm>
            <a:off x="819150" y="3636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Fifth Grade - 3 Day Unit Lessons</a:t>
            </a:r>
            <a:endParaRPr/>
          </a:p>
        </p:txBody>
      </p:sp>
      <p:sp>
        <p:nvSpPr>
          <p:cNvPr id="292" name="Google Shape;292;p39"/>
          <p:cNvSpPr txBox="1">
            <a:spLocks noGrp="1"/>
          </p:cNvSpPr>
          <p:nvPr>
            <p:ph type="body" idx="1"/>
          </p:nvPr>
        </p:nvSpPr>
        <p:spPr>
          <a:xfrm>
            <a:off x="819150" y="1196175"/>
            <a:ext cx="7505700" cy="3360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b="1"/>
              <a:t>Industrial Revolution and Income </a:t>
            </a:r>
            <a:r>
              <a:rPr lang="en"/>
              <a:t>-  Develop a system for keeping and using financial records. Students are paired and given time to complete the given tasks to ‘earn’ money in order to purchase supplies for building their bridges. Students will track earnings on a financial table. </a:t>
            </a:r>
            <a:endParaRPr/>
          </a:p>
          <a:p>
            <a:pPr marL="457200" lvl="0" indent="-311150" algn="l" rtl="0">
              <a:spcBef>
                <a:spcPts val="0"/>
              </a:spcBef>
              <a:spcAft>
                <a:spcPts val="0"/>
              </a:spcAft>
              <a:buSzPts val="1300"/>
              <a:buChar char="-"/>
            </a:pPr>
            <a:r>
              <a:rPr lang="en" b="1"/>
              <a:t>Types of Bridges </a:t>
            </a:r>
            <a:r>
              <a:rPr lang="en"/>
              <a:t>- Understand that the 19th century was a time of incredible change and growth for the U.S. Learn about the economic  growth during this time period. Students explore different bridges in the U.S. and read articles related to different types of bridges and begin coming up with ideas for their own bridge.</a:t>
            </a:r>
            <a:endParaRPr/>
          </a:p>
          <a:p>
            <a:pPr marL="457200" lvl="0" indent="-311150" algn="l" rtl="0">
              <a:spcBef>
                <a:spcPts val="0"/>
              </a:spcBef>
              <a:spcAft>
                <a:spcPts val="0"/>
              </a:spcAft>
              <a:buSzPts val="1300"/>
              <a:buChar char="-"/>
            </a:pPr>
            <a:r>
              <a:rPr lang="en" b="1"/>
              <a:t>Building Bridges </a:t>
            </a:r>
            <a:r>
              <a:rPr lang="en"/>
              <a:t>- Develop a plan for designing and building a bridge, understand the effect of spending choices. Collaborate and communicate effectively with a partner and solve problems related to building a model. Allotment of funds is given and students must make smart financial choices for what materials they will need to build a stable and safe bridge.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819150" y="3892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Fifth Grade - STEM Activity</a:t>
            </a:r>
            <a:endParaRPr/>
          </a:p>
        </p:txBody>
      </p:sp>
      <p:sp>
        <p:nvSpPr>
          <p:cNvPr id="298" name="Google Shape;298;p40"/>
          <p:cNvSpPr txBox="1">
            <a:spLocks noGrp="1"/>
          </p:cNvSpPr>
          <p:nvPr>
            <p:ph type="body" idx="1"/>
          </p:nvPr>
        </p:nvSpPr>
        <p:spPr>
          <a:xfrm>
            <a:off x="819150" y="1106550"/>
            <a:ext cx="7505700" cy="35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b="1">
                <a:solidFill>
                  <a:srgbClr val="000000"/>
                </a:solidFill>
              </a:rPr>
              <a:t>Building a Bridge</a:t>
            </a:r>
            <a:endParaRPr sz="1400" b="1">
              <a:solidFill>
                <a:srgbClr val="000000"/>
              </a:solidFill>
            </a:endParaRPr>
          </a:p>
          <a:p>
            <a:pPr marL="457200" lvl="0" indent="-311150" algn="l" rtl="0">
              <a:spcBef>
                <a:spcPts val="1600"/>
              </a:spcBef>
              <a:spcAft>
                <a:spcPts val="0"/>
              </a:spcAft>
              <a:buClr>
                <a:srgbClr val="000000"/>
              </a:buClr>
              <a:buSzPts val="1300"/>
              <a:buChar char="-"/>
            </a:pPr>
            <a:r>
              <a:rPr lang="en">
                <a:solidFill>
                  <a:srgbClr val="000000"/>
                </a:solidFill>
              </a:rPr>
              <a:t>Students earn money through the completion of tasks to gain an allotment of funds in order to buy supplies for their bridge to be built. </a:t>
            </a:r>
            <a:r>
              <a:rPr lang="en">
                <a:solidFill>
                  <a:srgbClr val="000000"/>
                </a:solidFill>
                <a:highlight>
                  <a:schemeClr val="dk1"/>
                </a:highlight>
              </a:rPr>
              <a:t>Students purchase supplies for their bridge, (A teacher or capable student may act as supplier)</a:t>
            </a:r>
            <a:endParaRPr>
              <a:solidFill>
                <a:srgbClr val="000000"/>
              </a:solidFill>
              <a:highlight>
                <a:schemeClr val="dk1"/>
              </a:highlight>
            </a:endParaRPr>
          </a:p>
          <a:p>
            <a:pPr marL="457200" marR="0" lvl="0" indent="-311150" algn="l" rtl="0">
              <a:spcBef>
                <a:spcPts val="0"/>
              </a:spcBef>
              <a:spcAft>
                <a:spcPts val="0"/>
              </a:spcAft>
              <a:buClr>
                <a:srgbClr val="000000"/>
              </a:buClr>
              <a:buSzPts val="1300"/>
              <a:buChar char="-"/>
            </a:pPr>
            <a:r>
              <a:rPr lang="en">
                <a:solidFill>
                  <a:srgbClr val="000000"/>
                </a:solidFill>
                <a:highlight>
                  <a:schemeClr val="dk1"/>
                </a:highlight>
              </a:rPr>
              <a:t>Students design and build a bridge that is approximately half as wide as their desk and has 3 sets of</a:t>
            </a:r>
            <a:endParaRPr>
              <a:solidFill>
                <a:srgbClr val="000000"/>
              </a:solidFill>
              <a:highlight>
                <a:schemeClr val="dk1"/>
              </a:highlight>
            </a:endParaRPr>
          </a:p>
          <a:p>
            <a:pPr marL="0" marR="0" lvl="0" indent="0" algn="l" rtl="0">
              <a:spcBef>
                <a:spcPts val="0"/>
              </a:spcBef>
              <a:spcAft>
                <a:spcPts val="0"/>
              </a:spcAft>
              <a:buNone/>
            </a:pPr>
            <a:r>
              <a:rPr lang="en">
                <a:solidFill>
                  <a:srgbClr val="000000"/>
                </a:solidFill>
                <a:highlight>
                  <a:schemeClr val="dk1"/>
                </a:highlight>
              </a:rPr>
              <a:t>             piers.  Piers need to be taller than an unsharpened pencil (It needs to be tall because boats would need</a:t>
            </a:r>
            <a:endParaRPr>
              <a:solidFill>
                <a:srgbClr val="000000"/>
              </a:solidFill>
              <a:highlight>
                <a:schemeClr val="dk1"/>
              </a:highlight>
            </a:endParaRPr>
          </a:p>
          <a:p>
            <a:pPr marL="0" marR="0" lvl="0" indent="0" algn="l" rtl="0">
              <a:spcBef>
                <a:spcPts val="0"/>
              </a:spcBef>
              <a:spcAft>
                <a:spcPts val="0"/>
              </a:spcAft>
              <a:buNone/>
            </a:pPr>
            <a:r>
              <a:rPr lang="en">
                <a:solidFill>
                  <a:srgbClr val="000000"/>
                </a:solidFill>
                <a:highlight>
                  <a:schemeClr val="dk1"/>
                </a:highlight>
              </a:rPr>
              <a:t>             to pass under it in real life.)</a:t>
            </a:r>
            <a:endParaRPr>
              <a:solidFill>
                <a:srgbClr val="000000"/>
              </a:solidFill>
              <a:highlight>
                <a:schemeClr val="dk1"/>
              </a:highlight>
            </a:endParaRPr>
          </a:p>
          <a:p>
            <a:pPr marL="457200" marR="0" lvl="0" indent="-311150" algn="l" rtl="0">
              <a:spcBef>
                <a:spcPts val="0"/>
              </a:spcBef>
              <a:spcAft>
                <a:spcPts val="0"/>
              </a:spcAft>
              <a:buClr>
                <a:srgbClr val="000000"/>
              </a:buClr>
              <a:buSzPts val="1300"/>
              <a:buChar char="-"/>
            </a:pPr>
            <a:r>
              <a:rPr lang="en">
                <a:solidFill>
                  <a:srgbClr val="000000"/>
                </a:solidFill>
                <a:highlight>
                  <a:schemeClr val="dk1"/>
                </a:highlight>
              </a:rPr>
              <a:t>Have students decide on a purpose for their bridge and make a plan for features it will include.</a:t>
            </a:r>
            <a:endParaRPr>
              <a:solidFill>
                <a:srgbClr val="000000"/>
              </a:solidFill>
              <a:highlight>
                <a:schemeClr val="dk1"/>
              </a:highlight>
            </a:endParaRPr>
          </a:p>
          <a:p>
            <a:pPr marL="457200" marR="0" lvl="0" indent="-311150" algn="l" rtl="0">
              <a:spcBef>
                <a:spcPts val="0"/>
              </a:spcBef>
              <a:spcAft>
                <a:spcPts val="0"/>
              </a:spcAft>
              <a:buClr>
                <a:srgbClr val="000000"/>
              </a:buClr>
              <a:buSzPts val="1300"/>
              <a:buChar char="-"/>
            </a:pPr>
            <a:r>
              <a:rPr lang="en">
                <a:solidFill>
                  <a:srgbClr val="000000"/>
                </a:solidFill>
                <a:highlight>
                  <a:schemeClr val="dk1"/>
                </a:highlight>
              </a:rPr>
              <a:t>Explain that bridges sometimes become landmarks in a city, so they need to look beautiful.</a:t>
            </a:r>
            <a:endParaRPr>
              <a:solidFill>
                <a:srgbClr val="000000"/>
              </a:solidFill>
              <a:highlight>
                <a:schemeClr val="dk1"/>
              </a:highlight>
            </a:endParaRPr>
          </a:p>
          <a:p>
            <a:pPr marL="457200" marR="0" lvl="0" indent="-311150" algn="l" rtl="0">
              <a:spcBef>
                <a:spcPts val="0"/>
              </a:spcBef>
              <a:spcAft>
                <a:spcPts val="0"/>
              </a:spcAft>
              <a:buClr>
                <a:srgbClr val="000000"/>
              </a:buClr>
              <a:buSzPts val="1300"/>
              <a:buChar char="-"/>
            </a:pPr>
            <a:r>
              <a:rPr lang="en">
                <a:solidFill>
                  <a:srgbClr val="000000"/>
                </a:solidFill>
                <a:highlight>
                  <a:schemeClr val="dk1"/>
                </a:highlight>
              </a:rPr>
              <a:t>Explain that bridges also need to be very stable to keep people and goods safe.</a:t>
            </a:r>
            <a:endParaRPr>
              <a:solidFill>
                <a:srgbClr val="000000"/>
              </a:solidFill>
              <a:highlight>
                <a:schemeClr val="dk1"/>
              </a:highlight>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819150" y="4678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Sixth Grade - The French Revolution and Taxation</a:t>
            </a:r>
            <a:endParaRPr/>
          </a:p>
        </p:txBody>
      </p:sp>
      <p:sp>
        <p:nvSpPr>
          <p:cNvPr id="304" name="Google Shape;304;p41"/>
          <p:cNvSpPr txBox="1">
            <a:spLocks noGrp="1"/>
          </p:cNvSpPr>
          <p:nvPr>
            <p:ph type="body" idx="1"/>
          </p:nvPr>
        </p:nvSpPr>
        <p:spPr>
          <a:xfrm>
            <a:off x="819150" y="1560900"/>
            <a:ext cx="7505700" cy="29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of financial literacy in History.</a:t>
            </a:r>
            <a:endParaRPr/>
          </a:p>
          <a:p>
            <a:pPr marL="0" lvl="0" indent="0" algn="l" rtl="0">
              <a:spcBef>
                <a:spcPts val="1600"/>
              </a:spcBef>
              <a:spcAft>
                <a:spcPts val="0"/>
              </a:spcAft>
              <a:buNone/>
            </a:pPr>
            <a:r>
              <a:rPr lang="en"/>
              <a:t>Students will be split by role cards: </a:t>
            </a:r>
            <a:r>
              <a:rPr lang="en">
                <a:solidFill>
                  <a:srgbClr val="202F46"/>
                </a:solidFill>
                <a:highlight>
                  <a:srgbClr val="FFFFFF"/>
                </a:highlight>
              </a:rPr>
              <a:t>1 King Louis XVI, 1 Queen Marie Antoinette, 1 Controller-General, 3 Members of the Clergy, 3 Noble Lords, and 21 Peasants</a:t>
            </a:r>
            <a:endParaRPr/>
          </a:p>
          <a:p>
            <a:pPr marL="0" lvl="0" indent="0" algn="l" rtl="0">
              <a:spcBef>
                <a:spcPts val="1600"/>
              </a:spcBef>
              <a:spcAft>
                <a:spcPts val="0"/>
              </a:spcAft>
              <a:buNone/>
            </a:pPr>
            <a:r>
              <a:rPr lang="en"/>
              <a:t>Apply communication strategies when discussing financial issues. Understand people are required to pay taxes, for which they receive government services. </a:t>
            </a:r>
            <a:endParaRPr/>
          </a:p>
          <a:p>
            <a:pPr marL="0" lvl="0" indent="0" algn="l" rtl="0">
              <a:spcBef>
                <a:spcPts val="1600"/>
              </a:spcBef>
              <a:spcAft>
                <a:spcPts val="0"/>
              </a:spcAft>
              <a:buNone/>
            </a:pPr>
            <a:r>
              <a:rPr lang="en"/>
              <a:t>Understand the relationship between income level and income tax liability. </a:t>
            </a:r>
            <a:endParaRPr/>
          </a:p>
          <a:p>
            <a:pPr marL="0" lvl="0" indent="0" algn="l" rtl="0">
              <a:spcBef>
                <a:spcPts val="1600"/>
              </a:spcBef>
              <a:spcAft>
                <a:spcPts val="0"/>
              </a:spcAft>
              <a:buNone/>
            </a:pPr>
            <a:r>
              <a:rPr lang="en"/>
              <a:t>Describe how taxes were being used during the French Revolution; paying military, the national debt, and the extravagant lifestyle of the king and queen. </a:t>
            </a: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Financial Literacy in Elementary?</a:t>
            </a:r>
            <a:endParaRPr/>
          </a:p>
        </p:txBody>
      </p:sp>
      <p:sp>
        <p:nvSpPr>
          <p:cNvPr id="142" name="Google Shape;142;p1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understanding of money can never be taught too early in the elementary grades. </a:t>
            </a:r>
            <a:endParaRPr/>
          </a:p>
          <a:p>
            <a:pPr marL="0" lvl="0" indent="0" algn="l" rtl="0">
              <a:spcBef>
                <a:spcPts val="1600"/>
              </a:spcBef>
              <a:spcAft>
                <a:spcPts val="1600"/>
              </a:spcAft>
              <a:buNone/>
            </a:pPr>
            <a:r>
              <a:rPr lang="en"/>
              <a:t>Preparing young students with the basic skills needed to make smart financial choices now, will help them make smarter choices in their future when these skills are truly going to be needed.</a:t>
            </a:r>
            <a:endParaRPr/>
          </a:p>
        </p:txBody>
      </p:sp>
      <p:sp>
        <p:nvSpPr>
          <p:cNvPr id="143" name="Google Shape;143;p1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financial problems that people are dealing with today, could be due to their lack of financial education when they were young. </a:t>
            </a:r>
            <a:endParaRPr/>
          </a:p>
          <a:p>
            <a:pPr marL="0" lvl="0" indent="0" algn="l" rtl="0">
              <a:spcBef>
                <a:spcPts val="1600"/>
              </a:spcBef>
              <a:spcAft>
                <a:spcPts val="1600"/>
              </a:spcAft>
              <a:buNone/>
            </a:pPr>
            <a:r>
              <a:rPr lang="en"/>
              <a:t>The following lesson units are comprised of different financial literacy standards and how they can be incorporated into the standard subjects within the classroom.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819150" y="3214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Sixth Grade - Part 1 lesson activity</a:t>
            </a:r>
            <a:endParaRPr/>
          </a:p>
        </p:txBody>
      </p:sp>
      <p:sp>
        <p:nvSpPr>
          <p:cNvPr id="310" name="Google Shape;310;p42"/>
          <p:cNvSpPr txBox="1">
            <a:spLocks noGrp="1"/>
          </p:cNvSpPr>
          <p:nvPr>
            <p:ph type="body" idx="1"/>
          </p:nvPr>
        </p:nvSpPr>
        <p:spPr>
          <a:xfrm>
            <a:off x="819150" y="1040200"/>
            <a:ext cx="7505700" cy="363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Part 1 -</a:t>
            </a:r>
            <a:r>
              <a:rPr lang="en" sz="1200"/>
              <a:t> </a:t>
            </a:r>
            <a:r>
              <a:rPr lang="en" sz="1200" b="1"/>
              <a:t>Peasants produce food</a:t>
            </a:r>
            <a:r>
              <a:rPr lang="en" sz="1200"/>
              <a:t> - </a:t>
            </a:r>
            <a:r>
              <a:rPr lang="en" sz="1200">
                <a:solidFill>
                  <a:srgbClr val="202F46"/>
                </a:solidFill>
                <a:highlight>
                  <a:srgbClr val="FFFFFF"/>
                </a:highlight>
              </a:rPr>
              <a:t>Explain that at this time in France, food production was critical to the stability and well-being of the French Society. It was up to the peasants to work hard and produce food for the nation. Peasants that are not working hard will “starve” and lose points for this activity. Each peasant is responsible for producing 25 tokens of food. </a:t>
            </a:r>
            <a:endParaRPr sz="1200"/>
          </a:p>
          <a:p>
            <a:pPr marL="0" lvl="0" indent="0" algn="l" rtl="0">
              <a:spcBef>
                <a:spcPts val="1600"/>
              </a:spcBef>
              <a:spcAft>
                <a:spcPts val="0"/>
              </a:spcAft>
              <a:buNone/>
            </a:pPr>
            <a:r>
              <a:rPr lang="en" sz="1200" b="1"/>
              <a:t>Part 2 - </a:t>
            </a:r>
            <a:r>
              <a:rPr lang="en" sz="1200" b="1">
                <a:solidFill>
                  <a:srgbClr val="202F46"/>
                </a:solidFill>
                <a:highlight>
                  <a:srgbClr val="FFFFFF"/>
                </a:highlight>
              </a:rPr>
              <a:t>Peasants pay taxes -</a:t>
            </a:r>
            <a:r>
              <a:rPr lang="en" sz="1200">
                <a:solidFill>
                  <a:srgbClr val="202F46"/>
                </a:solidFill>
                <a:highlight>
                  <a:srgbClr val="FFFFFF"/>
                </a:highlight>
              </a:rPr>
              <a:t> The Noble Lord of each manor collects all food tokens from the peasants. The tokens are counted by the Noble Lord. The clergy members visit each table and collect 10% of the tokens for tithes of the church. The Controller-General then takes 50% of the rest of the tokens as taxes for the government and shows the tokens to King and Queen. The lord of each manor then takes half of the rest of the tokens as a tax for protection of the peasants. The remaining taxes are then split evenly between each of the peasants.</a:t>
            </a:r>
            <a:endParaRPr sz="1200">
              <a:solidFill>
                <a:srgbClr val="202F46"/>
              </a:solidFill>
              <a:highlight>
                <a:srgbClr val="FFFFFF"/>
              </a:highlight>
            </a:endParaRPr>
          </a:p>
          <a:p>
            <a:pPr marL="0" lvl="0" indent="0" algn="l" rtl="0">
              <a:spcBef>
                <a:spcPts val="1600"/>
              </a:spcBef>
              <a:spcAft>
                <a:spcPts val="0"/>
              </a:spcAft>
              <a:buNone/>
            </a:pPr>
            <a:r>
              <a:rPr lang="en" sz="1200" b="1"/>
              <a:t>Part 3 -</a:t>
            </a:r>
            <a:r>
              <a:rPr lang="en" sz="1200"/>
              <a:t> </a:t>
            </a:r>
            <a:r>
              <a:rPr lang="en" sz="1200" b="1"/>
              <a:t>An announcement is made</a:t>
            </a:r>
            <a:r>
              <a:rPr lang="en" sz="1200"/>
              <a:t> - </a:t>
            </a:r>
            <a:r>
              <a:rPr lang="en" sz="1200">
                <a:solidFill>
                  <a:srgbClr val="202F46"/>
                </a:solidFill>
                <a:highlight>
                  <a:srgbClr val="FFFFFF"/>
                </a:highlight>
              </a:rPr>
              <a:t>“Fellow citizens, though we have collected taxes this year, France is still in a grave financial crisis. The king and queen need the full support of French citizens to resolve this problem. I ask you, citizens, to consider how you can help your country.” For now the peasants don’t need to do anything but they should be aware that they may have to do something drastic soon.</a:t>
            </a:r>
            <a:endParaRPr sz="1200">
              <a:solidFill>
                <a:srgbClr val="202F46"/>
              </a:solidFill>
              <a:highlight>
                <a:srgbClr val="FFFFFF"/>
              </a:highlight>
            </a:endParaRPr>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819150" y="337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Sixth Grade - Part 2 lesson activity</a:t>
            </a:r>
            <a:endParaRPr/>
          </a:p>
        </p:txBody>
      </p:sp>
      <p:sp>
        <p:nvSpPr>
          <p:cNvPr id="316" name="Google Shape;316;p43"/>
          <p:cNvSpPr txBox="1">
            <a:spLocks noGrp="1"/>
          </p:cNvSpPr>
          <p:nvPr>
            <p:ph type="body" idx="1"/>
          </p:nvPr>
        </p:nvSpPr>
        <p:spPr>
          <a:xfrm>
            <a:off x="819150" y="1000775"/>
            <a:ext cx="7505700" cy="32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Step 1 -</a:t>
            </a:r>
            <a:r>
              <a:rPr lang="en"/>
              <a:t> Pass out role cards and the King makes an announcement of a financial crisis and how to solve it. The 3 Estates are assigned to create proposals to France and its people on how to solve this horrible economic crisis.</a:t>
            </a:r>
            <a:endParaRPr/>
          </a:p>
          <a:p>
            <a:pPr marL="0" lvl="0" indent="0" algn="l" rtl="0">
              <a:spcBef>
                <a:spcPts val="1600"/>
              </a:spcBef>
              <a:spcAft>
                <a:spcPts val="0"/>
              </a:spcAft>
              <a:buNone/>
            </a:pPr>
            <a:r>
              <a:rPr lang="en" b="1"/>
              <a:t>Step 2 -</a:t>
            </a:r>
            <a:r>
              <a:rPr lang="en"/>
              <a:t> Estates meet and decide how they’re going to vote; either by the whole estate or by individual heads. Estates create a banner with their slogan and symbol. Draft a proposal to solve the financial crisis.A spokesperson from each estate  kneels in front of the king and queen to state their proposal.</a:t>
            </a:r>
            <a:endParaRPr/>
          </a:p>
          <a:p>
            <a:pPr marL="0" lvl="0" indent="0" algn="l" rtl="0">
              <a:spcBef>
                <a:spcPts val="1600"/>
              </a:spcBef>
              <a:spcAft>
                <a:spcPts val="0"/>
              </a:spcAft>
              <a:buNone/>
            </a:pPr>
            <a:r>
              <a:rPr lang="en" b="1"/>
              <a:t>Step 3 </a:t>
            </a:r>
            <a:r>
              <a:rPr lang="en"/>
              <a:t>- King makes an announcement that he will continue their existing form of taxation to solve the financial crisis and the estates vote for or against it.</a:t>
            </a:r>
            <a:endParaRPr/>
          </a:p>
          <a:p>
            <a:pPr marL="0" lvl="0" indent="0" algn="l" rtl="0">
              <a:spcBef>
                <a:spcPts val="1600"/>
              </a:spcBef>
              <a:spcAft>
                <a:spcPts val="0"/>
              </a:spcAft>
              <a:buNone/>
            </a:pPr>
            <a:r>
              <a:rPr lang="en" b="1"/>
              <a:t>Step 4</a:t>
            </a:r>
            <a:r>
              <a:rPr lang="en"/>
              <a:t> - Famine has spread through the land and all tokens but one is taken from the peasants. Peasants are angry and most of them join up with members from the first and second estates to split from the current system and start their own government. Once this group is split, the Revolution has begun.</a:t>
            </a:r>
            <a:endParaRPr/>
          </a:p>
          <a:p>
            <a:pPr marL="0" lvl="0" indent="0" algn="l" rtl="0">
              <a:spcBef>
                <a:spcPts val="1600"/>
              </a:spcBef>
              <a:spcAft>
                <a:spcPts val="1600"/>
              </a:spcAft>
              <a:buNone/>
            </a:pP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819150" y="313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Sixth Grade - STEM Activity French Cannon</a:t>
            </a:r>
            <a:endParaRPr sz="2900"/>
          </a:p>
        </p:txBody>
      </p:sp>
      <p:sp>
        <p:nvSpPr>
          <p:cNvPr id="322" name="Google Shape;322;p44"/>
          <p:cNvSpPr txBox="1">
            <a:spLocks noGrp="1"/>
          </p:cNvSpPr>
          <p:nvPr>
            <p:ph type="body" idx="1"/>
          </p:nvPr>
        </p:nvSpPr>
        <p:spPr>
          <a:xfrm>
            <a:off x="819150" y="1006275"/>
            <a:ext cx="7505700" cy="3692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200">
                <a:solidFill>
                  <a:srgbClr val="202F46"/>
                </a:solidFill>
                <a:highlight>
                  <a:srgbClr val="FFFFFF"/>
                </a:highlight>
                <a:latin typeface="Arial"/>
                <a:ea typeface="Arial"/>
                <a:cs typeface="Arial"/>
                <a:sym typeface="Arial"/>
              </a:rPr>
              <a:t>The cannon will be tested for distance, accuracy and ability to knock over a tower of cups. </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Students go to </a:t>
            </a:r>
            <a:r>
              <a:rPr lang="en" sz="1200" u="sng">
                <a:solidFill>
                  <a:schemeClr val="hlink"/>
                </a:solidFill>
                <a:highlight>
                  <a:srgbClr val="FFFFFF"/>
                </a:highlight>
                <a:latin typeface="Arial"/>
                <a:ea typeface="Arial"/>
                <a:cs typeface="Arial"/>
                <a:sym typeface="Arial"/>
                <a:hlinkClick r:id="rId3"/>
              </a:rPr>
              <a:t>https://www.sciencebuddies.org/stem-activities/cotton-ball-launcher#summary</a:t>
            </a:r>
            <a:r>
              <a:rPr lang="en" sz="1200">
                <a:solidFill>
                  <a:srgbClr val="202F46"/>
                </a:solidFill>
                <a:highlight>
                  <a:srgbClr val="FFFFFF"/>
                </a:highlight>
                <a:latin typeface="Arial"/>
                <a:ea typeface="Arial"/>
                <a:cs typeface="Arial"/>
                <a:sym typeface="Arial"/>
              </a:rPr>
              <a:t> for instructions on how to build the cannon.</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Students have a budget for purchasing materials for their cannon. Students have $500 to start, then $200 additional to finish the build. They can spend it however they think is best. </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Toilet paper tubes $100</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Rubber bands $150</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Pencil $50</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You can decide your prices depending on supplies available. Prices might have to be adjusted depending on supply and demand.</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Test cannons for distance. Have each group launch 3 cotton balls and take the average of the 3 launches.</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Test for accuracy. This can be done by placing a target on the wall and launching the cotton ball from behind a line at the target. Or you can place a cup on the floor and students need to launch into the cup. Points are given for how close the cotton ball hit the bullseye. </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200">
                <a:solidFill>
                  <a:srgbClr val="202F46"/>
                </a:solidFill>
                <a:highlight>
                  <a:srgbClr val="FFFFFF"/>
                </a:highlight>
                <a:latin typeface="Arial"/>
                <a:ea typeface="Arial"/>
                <a:cs typeface="Arial"/>
                <a:sym typeface="Arial"/>
              </a:rPr>
              <a:t>Test for destroying a wall. Wall could be made out of playing cards, plastic cups or jenga blocks depending on the resources available in your classroom.</a:t>
            </a:r>
            <a:endParaRPr sz="1200">
              <a:solidFill>
                <a:srgbClr val="202F46"/>
              </a:solidFill>
              <a:highlight>
                <a:srgbClr val="FFFFFF"/>
              </a:highlight>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328" name="Google Shape;328;p4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202F46"/>
              </a:buClr>
              <a:buSzPts val="1300"/>
              <a:buFont typeface="Arial"/>
              <a:buChar char="-"/>
            </a:pPr>
            <a:r>
              <a:rPr lang="en" sz="1400"/>
              <a:t>For full detailed lesson units and activities with attached resources go to canvas commons; </a:t>
            </a:r>
            <a:r>
              <a:rPr lang="en" sz="1400" b="1"/>
              <a:t>Financial Literacy - K-8 STEM units.</a:t>
            </a:r>
            <a:endParaRPr sz="1400" b="1"/>
          </a:p>
          <a:p>
            <a:pPr marL="457200" lvl="0" indent="0" algn="l" rtl="0">
              <a:spcBef>
                <a:spcPts val="1600"/>
              </a:spcBef>
              <a:spcAft>
                <a:spcPts val="0"/>
              </a:spcAft>
              <a:buNone/>
            </a:pPr>
            <a:endParaRPr/>
          </a:p>
          <a:p>
            <a:pPr marL="457200" lvl="0" indent="-304800" algn="l" rtl="0">
              <a:spcBef>
                <a:spcPts val="1600"/>
              </a:spcBef>
              <a:spcAft>
                <a:spcPts val="0"/>
              </a:spcAft>
              <a:buClr>
                <a:srgbClr val="202F46"/>
              </a:buClr>
              <a:buSzPts val="1200"/>
              <a:buFont typeface="Arial"/>
              <a:buChar char="-"/>
            </a:pPr>
            <a:r>
              <a:rPr lang="en" sz="1200" u="sng">
                <a:solidFill>
                  <a:schemeClr val="accent5"/>
                </a:solidFill>
                <a:highlight>
                  <a:srgbClr val="FFFFFF"/>
                </a:highlight>
                <a:latin typeface="Arial"/>
                <a:ea typeface="Arial"/>
                <a:cs typeface="Arial"/>
                <a:sym typeface="Arial"/>
                <a:hlinkClick r:id="rId3"/>
              </a:rPr>
              <a:t>https://www.sciencebuddies.org/stem-activities/cotton-ball-launcher#summary</a:t>
            </a:r>
            <a:r>
              <a:rPr lang="en" sz="1200">
                <a:solidFill>
                  <a:srgbClr val="202F46"/>
                </a:solidFill>
                <a:highlight>
                  <a:srgbClr val="FFFFFF"/>
                </a:highlight>
                <a:latin typeface="Arial"/>
                <a:ea typeface="Arial"/>
                <a:cs typeface="Arial"/>
                <a:sym typeface="Arial"/>
              </a:rPr>
              <a:t> </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100" u="sng">
                <a:solidFill>
                  <a:schemeClr val="hlink"/>
                </a:solidFill>
                <a:latin typeface="Arial"/>
                <a:ea typeface="Arial"/>
                <a:cs typeface="Arial"/>
                <a:sym typeface="Arial"/>
                <a:hlinkClick r:id="rId4"/>
              </a:rPr>
              <a:t>https://freedomprep.instructure.com/courses/2931</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100" u="sng">
                <a:solidFill>
                  <a:schemeClr val="hlink"/>
                </a:solidFill>
                <a:latin typeface="Arial"/>
                <a:ea typeface="Arial"/>
                <a:cs typeface="Arial"/>
                <a:sym typeface="Arial"/>
                <a:hlinkClick r:id="rId5"/>
              </a:rPr>
              <a:t>https://www.jumpstart.org/what-we-do/support-financial-education/standards/</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100" u="sng">
                <a:solidFill>
                  <a:schemeClr val="hlink"/>
                </a:solidFill>
                <a:latin typeface="Arial"/>
                <a:ea typeface="Arial"/>
                <a:cs typeface="Arial"/>
                <a:sym typeface="Arial"/>
                <a:hlinkClick r:id="rId6"/>
              </a:rPr>
              <a:t>https://www.financialeducatorscouncil.org/why-is-financial-education-important-for-youth/</a:t>
            </a:r>
            <a:r>
              <a:rPr lang="en" sz="1200">
                <a:solidFill>
                  <a:srgbClr val="202F46"/>
                </a:solidFill>
                <a:highlight>
                  <a:srgbClr val="FFFFFF"/>
                </a:highlight>
                <a:latin typeface="Arial"/>
                <a:ea typeface="Arial"/>
                <a:cs typeface="Arial"/>
                <a:sym typeface="Arial"/>
              </a:rPr>
              <a:t> </a:t>
            </a:r>
            <a:endParaRPr sz="1200">
              <a:solidFill>
                <a:srgbClr val="202F46"/>
              </a:solidFill>
              <a:highlight>
                <a:srgbClr val="FFFFFF"/>
              </a:highlight>
              <a:latin typeface="Arial"/>
              <a:ea typeface="Arial"/>
              <a:cs typeface="Arial"/>
              <a:sym typeface="Arial"/>
            </a:endParaRPr>
          </a:p>
          <a:p>
            <a:pPr marL="457200" lvl="0" indent="-304800" algn="l" rtl="0">
              <a:spcBef>
                <a:spcPts val="0"/>
              </a:spcBef>
              <a:spcAft>
                <a:spcPts val="0"/>
              </a:spcAft>
              <a:buClr>
                <a:srgbClr val="202F46"/>
              </a:buClr>
              <a:buSzPts val="1200"/>
              <a:buFont typeface="Arial"/>
              <a:buChar char="-"/>
            </a:pPr>
            <a:r>
              <a:rPr lang="en" sz="1100" u="sng">
                <a:solidFill>
                  <a:schemeClr val="hlink"/>
                </a:solidFill>
                <a:latin typeface="Arial"/>
                <a:ea typeface="Arial"/>
                <a:cs typeface="Arial"/>
                <a:sym typeface="Arial"/>
                <a:hlinkClick r:id="rId7"/>
              </a:rPr>
              <a:t>https://www.wellsfargo.com/financial-education/</a:t>
            </a:r>
            <a:endParaRPr sz="1200">
              <a:solidFill>
                <a:srgbClr val="202F46"/>
              </a:solidFill>
              <a:highlight>
                <a:srgbClr val="FFFFFF"/>
              </a:highlight>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442AC6A7-02BE-48AB-9082-AE1ADCFF7766}"/>
              </a:ext>
            </a:extLst>
          </p:cNvPr>
          <p:cNvSpPr>
            <a:spLocks noGrp="1"/>
          </p:cNvSpPr>
          <p:nvPr>
            <p:ph type="title"/>
          </p:nvPr>
        </p:nvSpPr>
        <p:spPr>
          <a:xfrm>
            <a:off x="284652" y="2053525"/>
            <a:ext cx="2784011" cy="2157526"/>
          </a:xfrm>
        </p:spPr>
        <p:txBody>
          <a:bodyPr>
            <a:normAutofit/>
          </a:bodyPr>
          <a:lstStyle/>
          <a:p>
            <a:pPr algn="ctr"/>
            <a:r>
              <a:rPr lang="en-US" sz="6600" b="1" dirty="0">
                <a:solidFill>
                  <a:srgbClr val="FFFFFF"/>
                </a:solidFill>
                <a:latin typeface="+mn-lt"/>
              </a:rPr>
              <a:t>Q &amp; 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184161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p>
        </p:txBody>
      </p:sp>
      <p:pic>
        <p:nvPicPr>
          <p:cNvPr id="11" name="Content Placeholder 10" descr="A picture containing room, game&#10;&#10;Description automatically generated">
            <a:extLst>
              <a:ext uri="{FF2B5EF4-FFF2-40B4-BE49-F238E27FC236}">
                <a16:creationId xmlns:a16="http://schemas.microsoft.com/office/drawing/2014/main" id="{3F6E5ACB-F453-4822-87AC-AEAD87FEEC15}"/>
              </a:ext>
            </a:extLst>
          </p:cNvPr>
          <p:cNvPicPr>
            <a:picLocks noGrp="1" noChangeAspect="1"/>
          </p:cNvPicPr>
          <p:nvPr>
            <p:ph idx="1"/>
          </p:nvPr>
        </p:nvPicPr>
        <p:blipFill>
          <a:blip r:embed="rId3"/>
          <a:stretch>
            <a:fillRect/>
          </a:stretch>
        </p:blipFill>
        <p:spPr>
          <a:xfrm>
            <a:off x="4030777" y="583980"/>
            <a:ext cx="3975541" cy="3975541"/>
          </a:xfrm>
        </p:spPr>
      </p:pic>
    </p:spTree>
    <p:extLst>
      <p:ext uri="{BB962C8B-B14F-4D97-AF65-F5344CB8AC3E}">
        <p14:creationId xmlns:p14="http://schemas.microsoft.com/office/powerpoint/2010/main" val="839774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6115" y="617124"/>
            <a:ext cx="6489553" cy="857250"/>
          </a:xfrm>
        </p:spPr>
        <p:txBody>
          <a:bodyPr>
            <a:normAutofit fontScale="25000" lnSpcReduction="20000"/>
          </a:bodyPr>
          <a:lstStyle/>
          <a:p>
            <a:pPr algn="l"/>
            <a:r>
              <a:rPr lang="en-US" sz="12000" b="1" dirty="0">
                <a:latin typeface="Arial Nova Cond Light" panose="020B0604020202020204" pitchFamily="34" charset="0"/>
              </a:rPr>
              <a:t>        </a:t>
            </a:r>
            <a:r>
              <a:rPr lang="en-US" sz="12000" b="1" u="sng" dirty="0">
                <a:solidFill>
                  <a:schemeClr val="bg2"/>
                </a:solidFill>
                <a:latin typeface="Calibri" panose="020F0502020204030204" pitchFamily="34" charset="0"/>
                <a:cs typeface="Calibri" panose="020F0502020204030204" pitchFamily="34" charset="0"/>
              </a:rPr>
              <a:t>Important info</a:t>
            </a:r>
          </a:p>
          <a:p>
            <a:endParaRPr lang="en-US" sz="3300" b="1" u="sng" dirty="0">
              <a:solidFill>
                <a:schemeClr val="bg2"/>
              </a:solidFill>
              <a:latin typeface="Calibri" panose="020F0502020204030204" pitchFamily="34" charset="0"/>
              <a:cs typeface="Calibri" panose="020F0502020204030204" pitchFamily="34" charset="0"/>
            </a:endParaRPr>
          </a:p>
          <a:p>
            <a:pPr marL="857250" indent="-857250" algn="l">
              <a:spcAft>
                <a:spcPts val="900"/>
              </a:spcAft>
              <a:buClrTx/>
              <a:buFont typeface="Wingdings" panose="05000000000000000000" pitchFamily="2" charset="2"/>
              <a:buChar char="ü"/>
            </a:pPr>
            <a:r>
              <a:rPr lang="en-US" sz="7200" b="1" dirty="0">
                <a:solidFill>
                  <a:schemeClr val="bg2"/>
                </a:solidFill>
                <a:latin typeface="+mn-lt"/>
                <a:cs typeface="Calibri" panose="020F0502020204030204" pitchFamily="34" charset="0"/>
              </a:rPr>
              <a:t>Roll will be taken throughout the Summit. </a:t>
            </a:r>
          </a:p>
          <a:p>
            <a:pPr marL="857250" indent="-857250" algn="l">
              <a:spcAft>
                <a:spcPts val="900"/>
              </a:spcAft>
              <a:buClrTx/>
              <a:buFont typeface="Wingdings" panose="05000000000000000000" pitchFamily="2" charset="2"/>
              <a:buChar char="ü"/>
            </a:pPr>
            <a:r>
              <a:rPr lang="en-US" sz="7200" b="1" dirty="0">
                <a:solidFill>
                  <a:schemeClr val="bg2"/>
                </a:solidFill>
                <a:latin typeface="+mn-lt"/>
                <a:cs typeface="Calibri" panose="020F0502020204030204" pitchFamily="34" charset="0"/>
              </a:rPr>
              <a:t>You must attend three full sessions to          receive a stipend.</a:t>
            </a:r>
          </a:p>
          <a:p>
            <a:pPr marL="857250" indent="-857250" algn="l">
              <a:lnSpc>
                <a:spcPct val="120000"/>
              </a:lnSpc>
              <a:spcAft>
                <a:spcPts val="900"/>
              </a:spcAft>
              <a:buClrTx/>
              <a:buFont typeface="Wingdings" panose="05000000000000000000" pitchFamily="2" charset="2"/>
              <a:buChar char="ü"/>
            </a:pPr>
            <a:r>
              <a:rPr lang="en-US" sz="7200" b="1" dirty="0">
                <a:solidFill>
                  <a:schemeClr val="bg2"/>
                </a:solidFill>
                <a:latin typeface="+mn-lt"/>
                <a:cs typeface="Calibri" panose="020F0502020204030204" pitchFamily="34" charset="0"/>
              </a:rPr>
              <a:t>Complete the follow up assignment at </a:t>
            </a:r>
            <a:r>
              <a:rPr lang="en-US" sz="7200" b="1" dirty="0">
                <a:solidFill>
                  <a:schemeClr val="bg2"/>
                </a:solidFill>
                <a:cs typeface="Calibri" panose="020F0502020204030204" pitchFamily="34" charset="0"/>
              </a:rPr>
              <a:t>                                         </a:t>
            </a:r>
            <a:r>
              <a:rPr lang="en-US" sz="7200" b="1" dirty="0">
                <a:solidFill>
                  <a:schemeClr val="bg2"/>
                </a:solidFill>
                <a:highlight>
                  <a:srgbClr val="FFDF2B"/>
                </a:highlight>
                <a:latin typeface="+mn-lt"/>
                <a:cs typeface="Calibri" panose="020F0502020204030204" pitchFamily="34" charset="0"/>
              </a:rPr>
              <a:t>utahjumpstart.org/2020Summit</a:t>
            </a:r>
            <a:r>
              <a:rPr lang="en-US" sz="7200" b="1" dirty="0">
                <a:solidFill>
                  <a:schemeClr val="bg2"/>
                </a:solidFill>
                <a:latin typeface="+mn-lt"/>
                <a:cs typeface="Calibri" panose="020F0502020204030204" pitchFamily="34" charset="0"/>
              </a:rPr>
              <a:t>                                                                        to receive 0.5 USBE credit. </a:t>
            </a:r>
          </a:p>
          <a:p>
            <a:pPr algn="l">
              <a:lnSpc>
                <a:spcPct val="120000"/>
              </a:lnSpc>
              <a:spcBef>
                <a:spcPts val="1350"/>
              </a:spcBef>
              <a:spcAft>
                <a:spcPts val="1350"/>
              </a:spcAft>
              <a:buClr>
                <a:schemeClr val="tx1"/>
              </a:buClr>
            </a:pPr>
            <a:r>
              <a:rPr lang="en-US" sz="12000" b="1" dirty="0">
                <a:solidFill>
                  <a:schemeClr val="bg2"/>
                </a:solidFill>
                <a:latin typeface="Cooper Black" panose="0208090404030B020404" pitchFamily="18" charset="0"/>
                <a:cs typeface="Calibri" panose="020F0502020204030204" pitchFamily="34" charset="0"/>
              </a:rPr>
              <a:t>       LAST CALL! </a:t>
            </a:r>
          </a:p>
          <a:p>
            <a:pPr marL="857250" indent="-857250" algn="l">
              <a:buClrTx/>
              <a:buFont typeface="Wingdings" panose="05000000000000000000" pitchFamily="2" charset="2"/>
              <a:buChar char="ü"/>
            </a:pPr>
            <a:r>
              <a:rPr lang="en-US" sz="7200" b="1" dirty="0">
                <a:solidFill>
                  <a:schemeClr val="bg2"/>
                </a:solidFill>
                <a:latin typeface="Calibri" panose="020F0502020204030204" pitchFamily="34" charset="0"/>
                <a:cs typeface="Calibri" panose="020F0502020204030204" pitchFamily="34" charset="0"/>
              </a:rPr>
              <a:t>Confirm your address in Eventbrite. Checks may be delayed or forfeited if your address is missing.</a:t>
            </a:r>
          </a:p>
          <a:p>
            <a:pPr marL="428625" indent="-428625" algn="l">
              <a:buClrTx/>
              <a:buFont typeface="Wingdings" panose="05000000000000000000" pitchFamily="2" charset="2"/>
              <a:buChar char="ü"/>
            </a:pPr>
            <a:endParaRPr lang="en-US" sz="3000" b="1" u="sng" dirty="0">
              <a:solidFill>
                <a:schemeClr val="bg2"/>
              </a:solidFill>
              <a:latin typeface="Calibri" panose="020F0502020204030204" pitchFamily="34" charset="0"/>
              <a:cs typeface="Calibri" panose="020F0502020204030204" pitchFamily="34" charset="0"/>
            </a:endParaRPr>
          </a:p>
          <a:p>
            <a:pPr marL="857250" indent="-857250" algn="l">
              <a:spcBef>
                <a:spcPts val="450"/>
              </a:spcBef>
              <a:spcAft>
                <a:spcPts val="450"/>
              </a:spcAft>
              <a:buClrTx/>
              <a:buFont typeface="Wingdings" panose="05000000000000000000" pitchFamily="2" charset="2"/>
              <a:buChar char="ü"/>
            </a:pPr>
            <a:r>
              <a:rPr lang="en-US" sz="7200" b="1" dirty="0">
                <a:solidFill>
                  <a:schemeClr val="bg2"/>
                </a:solidFill>
                <a:latin typeface="Calibri" panose="020F0502020204030204" pitchFamily="34" charset="0"/>
                <a:cs typeface="Calibri" panose="020F0502020204030204" pitchFamily="34" charset="0"/>
              </a:rPr>
              <a:t>Confirm your CACTUS number in Eventbrite.</a:t>
            </a:r>
            <a:r>
              <a:rPr lang="en-US" sz="1650" b="1" dirty="0">
                <a:solidFill>
                  <a:schemeClr val="bg2"/>
                </a:solidFill>
                <a:latin typeface="Arial Rounded MT Bold" panose="020F0704030504030204" pitchFamily="34" charset="0"/>
              </a:rPr>
              <a:t>  </a:t>
            </a:r>
          </a:p>
        </p:txBody>
      </p:sp>
      <p:sp>
        <p:nvSpPr>
          <p:cNvPr id="2" name="Star: 5 Points 1">
            <a:extLst>
              <a:ext uri="{FF2B5EF4-FFF2-40B4-BE49-F238E27FC236}">
                <a16:creationId xmlns:a16="http://schemas.microsoft.com/office/drawing/2014/main" id="{0648AA80-17FF-4935-A969-8C3A6BACDAF9}"/>
              </a:ext>
            </a:extLst>
          </p:cNvPr>
          <p:cNvSpPr/>
          <p:nvPr/>
        </p:nvSpPr>
        <p:spPr>
          <a:xfrm>
            <a:off x="369260" y="291635"/>
            <a:ext cx="511035" cy="495971"/>
          </a:xfrm>
          <a:prstGeom prst="star5">
            <a:avLst>
              <a:gd name="adj" fmla="val 19098"/>
              <a:gd name="hf" fmla="val 105146"/>
              <a:gd name="vf" fmla="val 110557"/>
            </a:avLst>
          </a:prstGeom>
          <a:solidFill>
            <a:srgbClr val="103AA6"/>
          </a:solidFill>
          <a:ln>
            <a:solidFill>
              <a:srgbClr val="103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8" name="Straight Connector 7">
            <a:extLst>
              <a:ext uri="{FF2B5EF4-FFF2-40B4-BE49-F238E27FC236}">
                <a16:creationId xmlns:a16="http://schemas.microsoft.com/office/drawing/2014/main" id="{1524BE5B-9B03-45D0-BBDA-64BC545CCF3E}"/>
              </a:ext>
            </a:extLst>
          </p:cNvPr>
          <p:cNvCxnSpPr/>
          <p:nvPr/>
        </p:nvCxnSpPr>
        <p:spPr>
          <a:xfrm flipH="1">
            <a:off x="6507868" y="3406720"/>
            <a:ext cx="1216479" cy="0"/>
          </a:xfrm>
          <a:prstGeom prst="line">
            <a:avLst/>
          </a:prstGeom>
          <a:ln w="38100">
            <a:solidFill>
              <a:srgbClr val="FF91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B14939-B876-42A5-96CF-C22325A753A9}"/>
              </a:ext>
            </a:extLst>
          </p:cNvPr>
          <p:cNvCxnSpPr/>
          <p:nvPr/>
        </p:nvCxnSpPr>
        <p:spPr>
          <a:xfrm flipH="1">
            <a:off x="2527616" y="3406720"/>
            <a:ext cx="1216479" cy="0"/>
          </a:xfrm>
          <a:prstGeom prst="line">
            <a:avLst/>
          </a:prstGeom>
          <a:ln w="38100">
            <a:solidFill>
              <a:srgbClr val="FF91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EB0628-8806-457B-88E2-48D231873C28}"/>
              </a:ext>
            </a:extLst>
          </p:cNvPr>
          <p:cNvCxnSpPr>
            <a:cxnSpLocks/>
          </p:cNvCxnSpPr>
          <p:nvPr/>
        </p:nvCxnSpPr>
        <p:spPr>
          <a:xfrm>
            <a:off x="9119507" y="8164"/>
            <a:ext cx="0" cy="5135336"/>
          </a:xfrm>
          <a:prstGeom prst="line">
            <a:avLst/>
          </a:prstGeom>
          <a:ln w="184150">
            <a:solidFill>
              <a:srgbClr val="8C52F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D99F37B-7A9A-4870-9D1D-314DEE6B704B}"/>
              </a:ext>
            </a:extLst>
          </p:cNvPr>
          <p:cNvPicPr>
            <a:picLocks noChangeAspect="1"/>
          </p:cNvPicPr>
          <p:nvPr/>
        </p:nvPicPr>
        <p:blipFill>
          <a:blip r:embed="rId3"/>
          <a:stretch>
            <a:fillRect/>
          </a:stretch>
        </p:blipFill>
        <p:spPr>
          <a:xfrm>
            <a:off x="0" y="0"/>
            <a:ext cx="137409" cy="5216979"/>
          </a:xfrm>
          <a:prstGeom prst="rect">
            <a:avLst/>
          </a:prstGeom>
        </p:spPr>
      </p:pic>
    </p:spTree>
    <p:extLst>
      <p:ext uri="{BB962C8B-B14F-4D97-AF65-F5344CB8AC3E}">
        <p14:creationId xmlns:p14="http://schemas.microsoft.com/office/powerpoint/2010/main" val="255448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Rectangle 5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1"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TextBox 4">
            <a:extLst>
              <a:ext uri="{FF2B5EF4-FFF2-40B4-BE49-F238E27FC236}">
                <a16:creationId xmlns:a16="http://schemas.microsoft.com/office/drawing/2014/main" id="{F10F0556-CDA0-493D-BEFC-7234F37E9950}"/>
              </a:ext>
            </a:extLst>
          </p:cNvPr>
          <p:cNvSpPr txBox="1"/>
          <p:nvPr/>
        </p:nvSpPr>
        <p:spPr>
          <a:xfrm>
            <a:off x="358486" y="841772"/>
            <a:ext cx="3635291" cy="2403101"/>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300" b="1" dirty="0">
                <a:latin typeface="+mj-lt"/>
                <a:ea typeface="+mj-ea"/>
                <a:cs typeface="+mj-cs"/>
              </a:rPr>
              <a:t>Homework</a:t>
            </a:r>
          </a:p>
          <a:p>
            <a:pPr marL="900113" indent="-428625">
              <a:lnSpc>
                <a:spcPct val="90000"/>
              </a:lnSpc>
              <a:spcBef>
                <a:spcPct val="0"/>
              </a:spcBef>
              <a:spcAft>
                <a:spcPts val="450"/>
              </a:spcAft>
              <a:buFont typeface="Arial" panose="020B0604020202020204" pitchFamily="34" charset="0"/>
              <a:buChar char="•"/>
            </a:pPr>
            <a:r>
              <a:rPr lang="en-US" sz="2775" b="1" dirty="0">
                <a:latin typeface="+mj-lt"/>
                <a:ea typeface="+mj-ea"/>
                <a:cs typeface="+mj-cs"/>
              </a:rPr>
              <a:t>Survey</a:t>
            </a:r>
          </a:p>
          <a:p>
            <a:pPr marL="900113" indent="-428625">
              <a:lnSpc>
                <a:spcPct val="90000"/>
              </a:lnSpc>
              <a:spcBef>
                <a:spcPct val="0"/>
              </a:spcBef>
              <a:spcAft>
                <a:spcPts val="450"/>
              </a:spcAft>
              <a:buFont typeface="Arial" panose="020B0604020202020204" pitchFamily="34" charset="0"/>
              <a:buChar char="•"/>
            </a:pPr>
            <a:r>
              <a:rPr lang="en-US" sz="2775" b="1" dirty="0" err="1">
                <a:latin typeface="+mj-lt"/>
                <a:ea typeface="+mj-ea"/>
                <a:cs typeface="+mj-cs"/>
              </a:rPr>
              <a:t>Relicensure</a:t>
            </a:r>
            <a:r>
              <a:rPr lang="en-US" sz="2775" b="1" dirty="0">
                <a:latin typeface="+mj-lt"/>
                <a:ea typeface="+mj-ea"/>
                <a:cs typeface="+mj-cs"/>
              </a:rPr>
              <a:t> points</a:t>
            </a:r>
          </a:p>
          <a:p>
            <a:pPr marL="900113" indent="-428625">
              <a:lnSpc>
                <a:spcPct val="90000"/>
              </a:lnSpc>
              <a:spcBef>
                <a:spcPct val="0"/>
              </a:spcBef>
              <a:spcAft>
                <a:spcPts val="450"/>
              </a:spcAft>
              <a:buFont typeface="Arial" panose="020B0604020202020204" pitchFamily="34" charset="0"/>
              <a:buChar char="•"/>
            </a:pPr>
            <a:r>
              <a:rPr lang="en-US" sz="2775" b="1" dirty="0">
                <a:latin typeface="+mj-lt"/>
                <a:ea typeface="+mj-ea"/>
                <a:cs typeface="+mj-cs"/>
              </a:rPr>
              <a:t>Resources</a:t>
            </a:r>
          </a:p>
          <a:p>
            <a:pPr>
              <a:lnSpc>
                <a:spcPct val="90000"/>
              </a:lnSpc>
              <a:spcBef>
                <a:spcPct val="0"/>
              </a:spcBef>
              <a:spcAft>
                <a:spcPts val="450"/>
              </a:spcAft>
            </a:pPr>
            <a:endParaRPr lang="en-US" sz="2775" b="1" dirty="0">
              <a:highlight>
                <a:srgbClr val="FFDF2B"/>
              </a:highlight>
              <a:latin typeface="+mj-lt"/>
              <a:ea typeface="+mj-ea"/>
              <a:cs typeface="+mj-cs"/>
            </a:endParaRPr>
          </a:p>
        </p:txBody>
      </p:sp>
      <p:sp>
        <p:nvSpPr>
          <p:cNvPr id="8" name="TextBox 7">
            <a:extLst>
              <a:ext uri="{FF2B5EF4-FFF2-40B4-BE49-F238E27FC236}">
                <a16:creationId xmlns:a16="http://schemas.microsoft.com/office/drawing/2014/main" id="{16C3B0E2-B06B-487C-A1AB-411C10741DAF}"/>
              </a:ext>
            </a:extLst>
          </p:cNvPr>
          <p:cNvSpPr txBox="1"/>
          <p:nvPr/>
        </p:nvSpPr>
        <p:spPr>
          <a:xfrm>
            <a:off x="358486" y="4000704"/>
            <a:ext cx="8250322" cy="906106"/>
          </a:xfrm>
          <a:prstGeom prst="rect">
            <a:avLst/>
          </a:prstGeom>
        </p:spPr>
        <p:txBody>
          <a:bodyPr vert="horz" lIns="68580" tIns="34290" rIns="68580" bIns="34290" rtlCol="0">
            <a:noAutofit/>
          </a:bodyPr>
          <a:lstStyle/>
          <a:p>
            <a:pPr>
              <a:lnSpc>
                <a:spcPct val="90000"/>
              </a:lnSpc>
              <a:spcBef>
                <a:spcPts val="750"/>
              </a:spcBef>
            </a:pPr>
            <a:r>
              <a:rPr lang="en-US" sz="3300" b="1" dirty="0"/>
              <a:t>utahjumpstart.org/2020Summit</a:t>
            </a:r>
          </a:p>
        </p:txBody>
      </p:sp>
      <p:sp>
        <p:nvSpPr>
          <p:cNvPr id="62" name="Rectangle 6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sp>
        <p:nvSpPr>
          <p:cNvPr id="64" name="Rectangle 6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pic>
        <p:nvPicPr>
          <p:cNvPr id="10" name="Picture 9">
            <a:extLst>
              <a:ext uri="{FF2B5EF4-FFF2-40B4-BE49-F238E27FC236}">
                <a16:creationId xmlns:a16="http://schemas.microsoft.com/office/drawing/2014/main" id="{9386ABBC-ED42-467B-AD9C-2B7BD59FF960}"/>
              </a:ext>
            </a:extLst>
          </p:cNvPr>
          <p:cNvPicPr>
            <a:picLocks noChangeAspect="1"/>
          </p:cNvPicPr>
          <p:nvPr/>
        </p:nvPicPr>
        <p:blipFill rotWithShape="1">
          <a:blip r:embed="rId3"/>
          <a:srcRect l="16913" t="-1" r="16070" b="1027"/>
          <a:stretch/>
        </p:blipFill>
        <p:spPr>
          <a:xfrm rot="1184035">
            <a:off x="6258600" y="458114"/>
            <a:ext cx="2139808" cy="3160104"/>
          </a:xfrm>
          <a:prstGeom prst="rect">
            <a:avLst/>
          </a:prstGeom>
        </p:spPr>
      </p:pic>
      <p:pic>
        <p:nvPicPr>
          <p:cNvPr id="12" name="Picture 11">
            <a:extLst>
              <a:ext uri="{FF2B5EF4-FFF2-40B4-BE49-F238E27FC236}">
                <a16:creationId xmlns:a16="http://schemas.microsoft.com/office/drawing/2014/main" id="{25C4245C-5627-4A5D-9033-918177553FF4}"/>
              </a:ext>
            </a:extLst>
          </p:cNvPr>
          <p:cNvPicPr>
            <a:picLocks noChangeAspect="1"/>
          </p:cNvPicPr>
          <p:nvPr/>
        </p:nvPicPr>
        <p:blipFill rotWithShape="1">
          <a:blip r:embed="rId4"/>
          <a:srcRect l="16830" t="1301" r="17601"/>
          <a:stretch/>
        </p:blipFill>
        <p:spPr>
          <a:xfrm rot="20000994">
            <a:off x="4762605" y="586084"/>
            <a:ext cx="1853797" cy="2790452"/>
          </a:xfrm>
          <a:prstGeom prst="rect">
            <a:avLst/>
          </a:prstGeom>
        </p:spPr>
      </p:pic>
    </p:spTree>
    <p:extLst>
      <p:ext uri="{BB962C8B-B14F-4D97-AF65-F5344CB8AC3E}">
        <p14:creationId xmlns:p14="http://schemas.microsoft.com/office/powerpoint/2010/main" val="220249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38903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413971"/>
            <a:ext cx="8249304" cy="404996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Content Placeholder 3">
            <a:extLst>
              <a:ext uri="{FF2B5EF4-FFF2-40B4-BE49-F238E27FC236}">
                <a16:creationId xmlns:a16="http://schemas.microsoft.com/office/drawing/2014/main" id="{F6B3A3AF-4060-4E39-BE16-4B42C59A05CA}"/>
              </a:ext>
            </a:extLst>
          </p:cNvPr>
          <p:cNvPicPr>
            <a:picLocks noGrp="1" noChangeAspect="1"/>
          </p:cNvPicPr>
          <p:nvPr>
            <p:ph idx="1"/>
          </p:nvPr>
        </p:nvPicPr>
        <p:blipFill rotWithShape="1">
          <a:blip r:embed="rId2"/>
          <a:srcRect b="15544"/>
          <a:stretch/>
        </p:blipFill>
        <p:spPr>
          <a:xfrm>
            <a:off x="628650" y="565612"/>
            <a:ext cx="7886700" cy="3746681"/>
          </a:xfrm>
          <a:prstGeom prst="rect">
            <a:avLst/>
          </a:prstGeom>
        </p:spPr>
      </p:pic>
      <p:cxnSp>
        <p:nvCxnSpPr>
          <p:cNvPr id="15" name="Straight Connector 1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4747327"/>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187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Question mark on green pastel background">
            <a:extLst>
              <a:ext uri="{FF2B5EF4-FFF2-40B4-BE49-F238E27FC236}">
                <a16:creationId xmlns:a16="http://schemas.microsoft.com/office/drawing/2014/main" id="{73003306-4C02-44E9-9CDB-021CB08B3230}"/>
              </a:ext>
            </a:extLst>
          </p:cNvPr>
          <p:cNvPicPr>
            <a:picLocks noChangeAspect="1"/>
          </p:cNvPicPr>
          <p:nvPr/>
        </p:nvPicPr>
        <p:blipFill rotWithShape="1">
          <a:blip r:embed="rId3"/>
          <a:srcRect l="13818" b="9091"/>
          <a:stretch/>
        </p:blipFill>
        <p:spPr>
          <a:xfrm>
            <a:off x="3344002" y="7"/>
            <a:ext cx="6501384" cy="5143493"/>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1"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TextBox 2">
            <a:extLst>
              <a:ext uri="{FF2B5EF4-FFF2-40B4-BE49-F238E27FC236}">
                <a16:creationId xmlns:a16="http://schemas.microsoft.com/office/drawing/2014/main" id="{D72BEDC8-96E6-4154-9AF5-99EE9910071C}"/>
              </a:ext>
            </a:extLst>
          </p:cNvPr>
          <p:cNvSpPr txBox="1"/>
          <p:nvPr/>
        </p:nvSpPr>
        <p:spPr>
          <a:xfrm>
            <a:off x="373305" y="2067189"/>
            <a:ext cx="3017520" cy="989310"/>
          </a:xfrm>
          <a:prstGeom prst="rect">
            <a:avLst/>
          </a:prstGeom>
        </p:spPr>
        <p:txBody>
          <a:bodyPr vert="horz" lIns="68580" tIns="34290" rIns="68580" bIns="34290" rtlCol="0" anchor="b">
            <a:noAutofit/>
          </a:bodyPr>
          <a:lstStyle/>
          <a:p>
            <a:pPr>
              <a:lnSpc>
                <a:spcPct val="90000"/>
              </a:lnSpc>
              <a:spcBef>
                <a:spcPct val="0"/>
              </a:spcBef>
              <a:spcAft>
                <a:spcPts val="450"/>
              </a:spcAft>
            </a:pPr>
            <a:r>
              <a:rPr lang="en-US" sz="4950" b="1" dirty="0">
                <a:latin typeface="+mj-lt"/>
                <a:ea typeface="+mj-ea"/>
                <a:cs typeface="+mj-cs"/>
              </a:rPr>
              <a:t>Question of the Session</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725ACB71-6BE2-4BBC-ADF1-05B3D872F4BA}"/>
              </a:ext>
            </a:extLst>
          </p:cNvPr>
          <p:cNvSpPr txBox="1"/>
          <p:nvPr/>
        </p:nvSpPr>
        <p:spPr>
          <a:xfrm>
            <a:off x="425670" y="3704897"/>
            <a:ext cx="3909848" cy="1107996"/>
          </a:xfrm>
          <a:prstGeom prst="rect">
            <a:avLst/>
          </a:prstGeom>
          <a:noFill/>
        </p:spPr>
        <p:txBody>
          <a:bodyPr wrap="square" rtlCol="0">
            <a:spAutoFit/>
          </a:bodyPr>
          <a:lstStyle/>
          <a:p>
            <a:r>
              <a:rPr lang="en-US" sz="3300" dirty="0"/>
              <a:t>Answer to win a </a:t>
            </a:r>
            <a:r>
              <a:rPr lang="en-US" sz="3300" b="1" dirty="0">
                <a:solidFill>
                  <a:schemeClr val="tx1"/>
                </a:solidFill>
              </a:rPr>
              <a:t>my529 Prize Pack</a:t>
            </a:r>
            <a:r>
              <a:rPr lang="en-US" sz="3300" dirty="0"/>
              <a:t>!</a:t>
            </a:r>
          </a:p>
        </p:txBody>
      </p:sp>
    </p:spTree>
    <p:extLst>
      <p:ext uri="{BB962C8B-B14F-4D97-AF65-F5344CB8AC3E}">
        <p14:creationId xmlns:p14="http://schemas.microsoft.com/office/powerpoint/2010/main" val="377934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Kindergarten</a:t>
            </a:r>
            <a:endParaRPr/>
          </a:p>
        </p:txBody>
      </p:sp>
      <p:sp>
        <p:nvSpPr>
          <p:cNvPr id="149" name="Google Shape;149;p16"/>
          <p:cNvSpPr txBox="1">
            <a:spLocks noGrp="1"/>
          </p:cNvSpPr>
          <p:nvPr>
            <p:ph type="body" idx="1"/>
          </p:nvPr>
        </p:nvSpPr>
        <p:spPr>
          <a:xfrm>
            <a:off x="819150" y="16960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1150" algn="l" rtl="0">
              <a:spcBef>
                <a:spcPts val="1600"/>
              </a:spcBef>
              <a:spcAft>
                <a:spcPts val="0"/>
              </a:spcAft>
              <a:buSzPts val="1300"/>
              <a:buChar char="●"/>
            </a:pPr>
            <a:r>
              <a:rPr lang="en"/>
              <a:t>Teach your students how to identify U.S. currency.</a:t>
            </a:r>
            <a:endParaRPr/>
          </a:p>
          <a:p>
            <a:pPr marL="457200" lvl="0" indent="-311150" algn="l" rtl="0">
              <a:spcBef>
                <a:spcPts val="0"/>
              </a:spcBef>
              <a:spcAft>
                <a:spcPts val="0"/>
              </a:spcAft>
              <a:buSzPts val="1300"/>
              <a:buChar char="●"/>
            </a:pPr>
            <a:r>
              <a:rPr lang="en"/>
              <a:t>Help them learn how money has been used.</a:t>
            </a:r>
            <a:endParaRPr/>
          </a:p>
          <a:p>
            <a:pPr marL="457200" lvl="0" indent="-311150" algn="l" rtl="0">
              <a:spcBef>
                <a:spcPts val="0"/>
              </a:spcBef>
              <a:spcAft>
                <a:spcPts val="0"/>
              </a:spcAft>
              <a:buSzPts val="1300"/>
              <a:buChar char="●"/>
            </a:pPr>
            <a:r>
              <a:rPr lang="en"/>
              <a:t>Help them learn how we use money today.</a:t>
            </a:r>
            <a:endParaRPr/>
          </a:p>
          <a:p>
            <a:pPr marL="457200" lvl="0" indent="-311150" algn="l" rtl="0">
              <a:spcBef>
                <a:spcPts val="0"/>
              </a:spcBef>
              <a:spcAft>
                <a:spcPts val="0"/>
              </a:spcAft>
              <a:buSzPts val="1300"/>
              <a:buChar char="●"/>
            </a:pPr>
            <a:r>
              <a:rPr lang="en"/>
              <a:t>Teach them the purposes of banks and credit unions.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Kindergarten</a:t>
            </a:r>
            <a:endParaRPr/>
          </a:p>
        </p:txBody>
      </p:sp>
      <p:sp>
        <p:nvSpPr>
          <p:cNvPr id="155" name="Google Shape;155;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Vocabulary:</a:t>
            </a:r>
            <a:endParaRPr/>
          </a:p>
          <a:p>
            <a:pPr marL="457200" lvl="0" indent="-311150" algn="l" rtl="0">
              <a:spcBef>
                <a:spcPts val="1600"/>
              </a:spcBef>
              <a:spcAft>
                <a:spcPts val="0"/>
              </a:spcAft>
              <a:buSzPts val="1300"/>
              <a:buChar char="●"/>
            </a:pPr>
            <a:r>
              <a:rPr lang="en"/>
              <a:t>Bill (dollar bill)</a:t>
            </a:r>
            <a:endParaRPr/>
          </a:p>
          <a:p>
            <a:pPr marL="457200" lvl="0" indent="-311150" algn="l" rtl="0">
              <a:spcBef>
                <a:spcPts val="0"/>
              </a:spcBef>
              <a:spcAft>
                <a:spcPts val="0"/>
              </a:spcAft>
              <a:buSzPts val="1300"/>
              <a:buChar char="●"/>
            </a:pPr>
            <a:r>
              <a:rPr lang="en"/>
              <a:t>Coin (Quarter, dime, nickel, and penny)</a:t>
            </a:r>
            <a:endParaRPr/>
          </a:p>
          <a:p>
            <a:pPr marL="457200" lvl="0" indent="-311150" algn="l" rtl="0">
              <a:spcBef>
                <a:spcPts val="0"/>
              </a:spcBef>
              <a:spcAft>
                <a:spcPts val="0"/>
              </a:spcAft>
              <a:buSzPts val="1300"/>
              <a:buChar char="●"/>
            </a:pPr>
            <a:r>
              <a:rPr lang="en"/>
              <a:t>Pattern </a:t>
            </a:r>
            <a:endParaRPr/>
          </a:p>
          <a:p>
            <a:pPr marL="457200" lvl="0" indent="-311150" algn="l" rtl="0">
              <a:spcBef>
                <a:spcPts val="0"/>
              </a:spcBef>
              <a:spcAft>
                <a:spcPts val="0"/>
              </a:spcAft>
              <a:buSzPts val="1300"/>
              <a:buChar char="●"/>
            </a:pPr>
            <a:r>
              <a:rPr lang="en"/>
              <a:t>Money</a:t>
            </a:r>
            <a:endParaRPr/>
          </a:p>
          <a:p>
            <a:pPr marL="457200" lvl="0" indent="-311150" algn="l" rtl="0">
              <a:spcBef>
                <a:spcPts val="0"/>
              </a:spcBef>
              <a:spcAft>
                <a:spcPts val="0"/>
              </a:spcAft>
              <a:buSzPts val="1300"/>
              <a:buChar char="●"/>
            </a:pPr>
            <a:r>
              <a:rPr lang="en"/>
              <a:t>Similarities</a:t>
            </a:r>
            <a:endParaRPr/>
          </a:p>
          <a:p>
            <a:pPr marL="457200" lvl="0" indent="-311150" algn="l" rtl="0">
              <a:spcBef>
                <a:spcPts val="0"/>
              </a:spcBef>
              <a:spcAft>
                <a:spcPts val="0"/>
              </a:spcAft>
              <a:buSzPts val="1300"/>
              <a:buChar char="●"/>
            </a:pPr>
            <a:r>
              <a:rPr lang="en"/>
              <a:t>Differences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3931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Kindergarten 2 day lesson/STEM activity</a:t>
            </a:r>
            <a:endParaRPr dirty="0"/>
          </a:p>
        </p:txBody>
      </p:sp>
      <p:sp>
        <p:nvSpPr>
          <p:cNvPr id="161" name="Google Shape;161;p18"/>
          <p:cNvSpPr txBox="1">
            <a:spLocks noGrp="1"/>
          </p:cNvSpPr>
          <p:nvPr>
            <p:ph type="body" idx="1"/>
          </p:nvPr>
        </p:nvSpPr>
        <p:spPr>
          <a:xfrm>
            <a:off x="819150" y="1042950"/>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Discuss where money comes from and how it’s made. </a:t>
            </a:r>
            <a:endParaRPr dirty="0"/>
          </a:p>
          <a:p>
            <a:pPr marL="0" lvl="0" indent="0" algn="l" rtl="0">
              <a:spcBef>
                <a:spcPts val="1600"/>
              </a:spcBef>
              <a:spcAft>
                <a:spcPts val="0"/>
              </a:spcAft>
              <a:buNone/>
            </a:pPr>
            <a:r>
              <a:rPr lang="en" dirty="0"/>
              <a:t>Ask the students what the coins are as you hold them up one by one.</a:t>
            </a:r>
            <a:endParaRPr dirty="0"/>
          </a:p>
          <a:p>
            <a:pPr marL="0" lvl="0" indent="0" algn="l" rtl="0">
              <a:spcBef>
                <a:spcPts val="1600"/>
              </a:spcBef>
              <a:spcAft>
                <a:spcPts val="0"/>
              </a:spcAft>
              <a:buNone/>
            </a:pPr>
            <a:r>
              <a:rPr lang="en" dirty="0"/>
              <a:t>Ask them what their similarities and differences are.</a:t>
            </a:r>
            <a:endParaRPr dirty="0"/>
          </a:p>
          <a:p>
            <a:pPr marL="0" lvl="0" indent="0" algn="l" rtl="0">
              <a:spcBef>
                <a:spcPts val="1600"/>
              </a:spcBef>
              <a:spcAft>
                <a:spcPts val="0"/>
              </a:spcAft>
              <a:buNone/>
            </a:pPr>
            <a:r>
              <a:rPr lang="en" dirty="0"/>
              <a:t>Ask them if they know how to earn more money.</a:t>
            </a:r>
            <a:endParaRPr dirty="0"/>
          </a:p>
          <a:p>
            <a:pPr marL="457200" lvl="0" indent="-311150" algn="l" rtl="0">
              <a:spcBef>
                <a:spcPts val="1600"/>
              </a:spcBef>
              <a:spcAft>
                <a:spcPts val="0"/>
              </a:spcAft>
              <a:buSzPts val="1300"/>
              <a:buChar char="-"/>
            </a:pPr>
            <a:r>
              <a:rPr lang="en" dirty="0"/>
              <a:t>Students will receive one of each coin. They will learn how to name each coin based on physical characteristics; Largest = quarter, smallest = dime, brown = penny, medium silver = nickel, etc.</a:t>
            </a:r>
            <a:endParaRPr dirty="0"/>
          </a:p>
        </p:txBody>
      </p:sp>
      <p:sp>
        <p:nvSpPr>
          <p:cNvPr id="162" name="Google Shape;162;p18"/>
          <p:cNvSpPr txBox="1">
            <a:spLocks noGrp="1"/>
          </p:cNvSpPr>
          <p:nvPr>
            <p:ph type="body" idx="2"/>
          </p:nvPr>
        </p:nvSpPr>
        <p:spPr>
          <a:xfrm>
            <a:off x="4572000" y="1042950"/>
            <a:ext cx="36861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t>Students will find how many ways you can create 10 cents. (10 pennies, 1 dime, 2 nickels)</a:t>
            </a:r>
            <a:endParaRPr dirty="0"/>
          </a:p>
          <a:p>
            <a:pPr marL="457200" lvl="0" indent="-311150" algn="l" rtl="0">
              <a:spcBef>
                <a:spcPts val="0"/>
              </a:spcBef>
              <a:spcAft>
                <a:spcPts val="0"/>
              </a:spcAft>
              <a:buSzPts val="1300"/>
              <a:buChar char="-"/>
            </a:pPr>
            <a:r>
              <a:rPr lang="en" dirty="0"/>
              <a:t>Students will create coin rubbings of each different coin and then compare the rubbing to the actual coin. </a:t>
            </a:r>
            <a:endParaRPr dirty="0"/>
          </a:p>
          <a:p>
            <a:pPr marL="457200" lvl="0" indent="-311150" algn="l" rtl="0">
              <a:spcBef>
                <a:spcPts val="0"/>
              </a:spcBef>
              <a:spcAft>
                <a:spcPts val="0"/>
              </a:spcAft>
              <a:buSzPts val="1300"/>
              <a:buChar char="-"/>
            </a:pPr>
            <a:r>
              <a:rPr lang="en" dirty="0"/>
              <a:t>Students will be given colored pencils that match the color of the coins, a blank white piece of paper, and the four coins. </a:t>
            </a:r>
            <a:endParaRPr dirty="0"/>
          </a:p>
          <a:p>
            <a:pPr marL="457200" lvl="0" indent="-311150" algn="l" rtl="0">
              <a:spcBef>
                <a:spcPts val="0"/>
              </a:spcBef>
              <a:spcAft>
                <a:spcPts val="0"/>
              </a:spcAft>
              <a:buSzPts val="1300"/>
              <a:buChar char="-"/>
            </a:pPr>
            <a:r>
              <a:rPr lang="en" dirty="0"/>
              <a:t>Students will rub their fingers on the paper that’s covering the coin to see what it feels like. Then they’ll take the colored pencil and make the coin rubbing.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819150" y="6916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Grade - Goods and Services </a:t>
            </a:r>
            <a:endParaRPr/>
          </a:p>
        </p:txBody>
      </p:sp>
      <p:sp>
        <p:nvSpPr>
          <p:cNvPr id="168" name="Google Shape;168;p19"/>
          <p:cNvSpPr txBox="1">
            <a:spLocks noGrp="1"/>
          </p:cNvSpPr>
          <p:nvPr>
            <p:ph type="body" idx="1"/>
          </p:nvPr>
        </p:nvSpPr>
        <p:spPr>
          <a:xfrm>
            <a:off x="721425" y="1895950"/>
            <a:ext cx="7505700" cy="2526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Integration of financial literacy and Utah Core Social Studies. </a:t>
            </a:r>
            <a:endParaRPr/>
          </a:p>
          <a:p>
            <a:pPr marL="457200" lvl="0" indent="-311150" algn="l" rtl="0">
              <a:spcBef>
                <a:spcPts val="0"/>
              </a:spcBef>
              <a:spcAft>
                <a:spcPts val="0"/>
              </a:spcAft>
              <a:buSzPts val="1300"/>
              <a:buChar char="●"/>
            </a:pPr>
            <a:r>
              <a:rPr lang="en"/>
              <a:t>Distinguish between goods and services.</a:t>
            </a:r>
            <a:endParaRPr/>
          </a:p>
          <a:p>
            <a:pPr marL="457200" lvl="0" indent="-311150" algn="l" rtl="0">
              <a:spcBef>
                <a:spcPts val="0"/>
              </a:spcBef>
              <a:spcAft>
                <a:spcPts val="0"/>
              </a:spcAft>
              <a:buSzPts val="1300"/>
              <a:buChar char="●"/>
            </a:pPr>
            <a:r>
              <a:rPr lang="en"/>
              <a:t>Three smart ways of using money; saving, spending, and sharing.</a:t>
            </a:r>
            <a:endParaRPr/>
          </a:p>
          <a:p>
            <a:pPr marL="457200" lvl="0" indent="-311150" algn="l" rtl="0">
              <a:spcBef>
                <a:spcPts val="0"/>
              </a:spcBef>
              <a:spcAft>
                <a:spcPts val="0"/>
              </a:spcAft>
              <a:buSzPts val="1300"/>
              <a:buChar char="●"/>
            </a:pPr>
            <a:r>
              <a:rPr lang="en"/>
              <a:t>Goods and services within a community. </a:t>
            </a:r>
            <a:endParaRPr/>
          </a:p>
          <a:p>
            <a:pPr marL="457200" lvl="0" indent="-311150" algn="l" rtl="0">
              <a:spcBef>
                <a:spcPts val="0"/>
              </a:spcBef>
              <a:spcAft>
                <a:spcPts val="0"/>
              </a:spcAft>
              <a:buSzPts val="1300"/>
              <a:buChar char="●"/>
            </a:pPr>
            <a:r>
              <a:rPr lang="en"/>
              <a:t>Differences between wants and needs.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Grade - Unit Vocabulary</a:t>
            </a:r>
            <a:endParaRPr/>
          </a:p>
        </p:txBody>
      </p:sp>
      <p:sp>
        <p:nvSpPr>
          <p:cNvPr id="174" name="Google Shape;174;p20"/>
          <p:cNvSpPr txBox="1">
            <a:spLocks noGrp="1"/>
          </p:cNvSpPr>
          <p:nvPr>
            <p:ph type="body" idx="1"/>
          </p:nvPr>
        </p:nvSpPr>
        <p:spPr>
          <a:xfrm>
            <a:off x="819150" y="1662050"/>
            <a:ext cx="7505700" cy="2804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Share</a:t>
            </a:r>
            <a:endParaRPr/>
          </a:p>
          <a:p>
            <a:pPr marL="457200" lvl="0" indent="-311150" algn="l" rtl="0">
              <a:spcBef>
                <a:spcPts val="0"/>
              </a:spcBef>
              <a:spcAft>
                <a:spcPts val="0"/>
              </a:spcAft>
              <a:buSzPts val="1300"/>
              <a:buChar char="●"/>
            </a:pPr>
            <a:r>
              <a:rPr lang="en"/>
              <a:t>Save</a:t>
            </a:r>
            <a:endParaRPr/>
          </a:p>
          <a:p>
            <a:pPr marL="457200" lvl="0" indent="-311150" algn="l" rtl="0">
              <a:spcBef>
                <a:spcPts val="0"/>
              </a:spcBef>
              <a:spcAft>
                <a:spcPts val="0"/>
              </a:spcAft>
              <a:buSzPts val="1300"/>
              <a:buChar char="●"/>
            </a:pPr>
            <a:r>
              <a:rPr lang="en"/>
              <a:t>Buy</a:t>
            </a:r>
            <a:endParaRPr/>
          </a:p>
          <a:p>
            <a:pPr marL="457200" lvl="0" indent="-311150" algn="l" rtl="0">
              <a:spcBef>
                <a:spcPts val="0"/>
              </a:spcBef>
              <a:spcAft>
                <a:spcPts val="0"/>
              </a:spcAft>
              <a:buSzPts val="1300"/>
              <a:buChar char="●"/>
            </a:pPr>
            <a:r>
              <a:rPr lang="en"/>
              <a:t>Goods</a:t>
            </a:r>
            <a:endParaRPr/>
          </a:p>
          <a:p>
            <a:pPr marL="457200" lvl="0" indent="-311150" algn="l" rtl="0">
              <a:spcBef>
                <a:spcPts val="0"/>
              </a:spcBef>
              <a:spcAft>
                <a:spcPts val="0"/>
              </a:spcAft>
              <a:buSzPts val="1300"/>
              <a:buChar char="●"/>
            </a:pPr>
            <a:r>
              <a:rPr lang="en"/>
              <a:t>Service</a:t>
            </a:r>
            <a:endParaRPr/>
          </a:p>
          <a:p>
            <a:pPr marL="457200" lvl="0" indent="-311150" algn="l" rtl="0">
              <a:spcBef>
                <a:spcPts val="0"/>
              </a:spcBef>
              <a:spcAft>
                <a:spcPts val="0"/>
              </a:spcAft>
              <a:buSzPts val="1300"/>
              <a:buChar char="●"/>
            </a:pPr>
            <a:r>
              <a:rPr lang="en"/>
              <a:t>Community</a:t>
            </a:r>
            <a:endParaRPr/>
          </a:p>
          <a:p>
            <a:pPr marL="457200" lvl="0" indent="-311150" algn="l" rtl="0">
              <a:spcBef>
                <a:spcPts val="0"/>
              </a:spcBef>
              <a:spcAft>
                <a:spcPts val="0"/>
              </a:spcAft>
              <a:buSzPts val="1300"/>
              <a:buChar char="●"/>
            </a:pPr>
            <a:r>
              <a:rPr lang="en"/>
              <a:t>Donate</a:t>
            </a:r>
            <a:endParaRPr/>
          </a:p>
          <a:p>
            <a:pPr marL="457200" lvl="0" indent="-311150" algn="l" rtl="0">
              <a:spcBef>
                <a:spcPts val="0"/>
              </a:spcBef>
              <a:spcAft>
                <a:spcPts val="0"/>
              </a:spcAft>
              <a:buSzPts val="1300"/>
              <a:buChar char="●"/>
            </a:pPr>
            <a:r>
              <a:rPr lang="en"/>
              <a:t>Giving</a:t>
            </a:r>
            <a:endParaRPr/>
          </a:p>
          <a:p>
            <a:pPr marL="457200" lvl="0" indent="-311150" algn="l" rtl="0">
              <a:spcBef>
                <a:spcPts val="0"/>
              </a:spcBef>
              <a:spcAft>
                <a:spcPts val="0"/>
              </a:spcAft>
              <a:buSzPts val="1300"/>
              <a:buChar char="●"/>
            </a:pPr>
            <a:r>
              <a:rPr lang="en"/>
              <a:t>Want</a:t>
            </a:r>
            <a:endParaRPr/>
          </a:p>
          <a:p>
            <a:pPr marL="457200" lvl="0" indent="-311150" algn="l" rtl="0">
              <a:spcBef>
                <a:spcPts val="0"/>
              </a:spcBef>
              <a:spcAft>
                <a:spcPts val="0"/>
              </a:spcAft>
              <a:buSzPts val="1300"/>
              <a:buChar char="●"/>
            </a:pPr>
            <a:r>
              <a:rPr lang="en"/>
              <a:t>Need</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819150" y="2264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Grade - 4 day Unit Lessons</a:t>
            </a:r>
            <a:endParaRPr/>
          </a:p>
        </p:txBody>
      </p:sp>
      <p:sp>
        <p:nvSpPr>
          <p:cNvPr id="180" name="Google Shape;180;p21"/>
          <p:cNvSpPr txBox="1">
            <a:spLocks noGrp="1"/>
          </p:cNvSpPr>
          <p:nvPr>
            <p:ph type="body" idx="1"/>
          </p:nvPr>
        </p:nvSpPr>
        <p:spPr>
          <a:xfrm>
            <a:off x="819150" y="881380"/>
            <a:ext cx="7505700" cy="35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en" b="1" dirty="0"/>
              <a:t>Goods and services in Our neighborhood</a:t>
            </a:r>
            <a:r>
              <a:rPr lang="en" dirty="0"/>
              <a:t> - Identify at least 2 goods and services in their neighborhood, and distinguish between goods and services. Content: Reading literature </a:t>
            </a:r>
            <a:r>
              <a:rPr lang="en" i="1" dirty="0"/>
              <a:t>If You Give a Mouse a Cookie</a:t>
            </a:r>
            <a:r>
              <a:rPr lang="en" dirty="0"/>
              <a:t>. Goods and services examples in the community and daily life, and creation of a model of goods and services that students are familiar with. </a:t>
            </a:r>
            <a:endParaRPr dirty="0"/>
          </a:p>
          <a:p>
            <a:pPr marL="0" lvl="0" indent="0" algn="l" rtl="0">
              <a:spcBef>
                <a:spcPts val="1600"/>
              </a:spcBef>
              <a:spcAft>
                <a:spcPts val="0"/>
              </a:spcAft>
              <a:buNone/>
            </a:pPr>
            <a:r>
              <a:rPr lang="en" b="1" dirty="0"/>
              <a:t>-Economic choices: Wants vs. needs </a:t>
            </a:r>
            <a:r>
              <a:rPr lang="en" dirty="0"/>
              <a:t>- Identify wants/needs and their differences, be able to categorize wants and needs, make wise decisions through a scenario practice. Content: Game of life; making choices between wants and needs game. Modeling - identifying what I want and what I need. Students categorize their own wants and needs.</a:t>
            </a:r>
            <a:endParaRPr dirty="0"/>
          </a:p>
          <a:p>
            <a:pPr marL="0" lvl="0" indent="0" algn="l" rtl="0">
              <a:spcBef>
                <a:spcPts val="1600"/>
              </a:spcBef>
              <a:spcAft>
                <a:spcPts val="0"/>
              </a:spcAft>
              <a:buNone/>
            </a:pPr>
            <a:r>
              <a:rPr lang="en" dirty="0"/>
              <a:t>-</a:t>
            </a:r>
            <a:r>
              <a:rPr lang="en" b="1" dirty="0"/>
              <a:t>Saving for a rainy day</a:t>
            </a:r>
            <a:r>
              <a:rPr lang="en" dirty="0"/>
              <a:t> - Identify what it means to save, what different situations there are to save money, and the three smart ways of using money; saving, spending, and sharing. Content: Sesame Street video with Elmo describing the importance of saving money. Creating a saving/spending/sharing box.</a:t>
            </a:r>
            <a:endParaRPr dirty="0"/>
          </a:p>
          <a:p>
            <a:pPr marL="0" lvl="0" indent="0" algn="l" rtl="0">
              <a:spcBef>
                <a:spcPts val="1600"/>
              </a:spcBef>
              <a:spcAft>
                <a:spcPts val="1600"/>
              </a:spcAft>
              <a:buNone/>
            </a:pPr>
            <a:r>
              <a:rPr lang="en" b="1" dirty="0"/>
              <a:t>-Sharing and giving to others </a:t>
            </a:r>
            <a:r>
              <a:rPr lang="en" dirty="0"/>
              <a:t>- Identify what sharing money would look like and the different ways in our community that we can share what we have even if it isn’t money.  Content: Reading Literature, sharing and giving experiences, mathematical connection, post-sharing discussion.</a:t>
            </a:r>
            <a:endParaRPr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4046</Words>
  <Application>Microsoft Office PowerPoint</Application>
  <PresentationFormat>On-screen Show (16:9)</PresentationFormat>
  <Paragraphs>244</Paragraphs>
  <Slides>38</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 Rounded MT Bold</vt:lpstr>
      <vt:lpstr>Arial Nova Cond Light</vt:lpstr>
      <vt:lpstr>Impact</vt:lpstr>
      <vt:lpstr>Wingdings</vt:lpstr>
      <vt:lpstr>Calibri</vt:lpstr>
      <vt:lpstr>Arial</vt:lpstr>
      <vt:lpstr>Nunito</vt:lpstr>
      <vt:lpstr>Cooper Black</vt:lpstr>
      <vt:lpstr>Shift</vt:lpstr>
      <vt:lpstr>K-6 Financial Education - STEM Activities for Students </vt:lpstr>
      <vt:lpstr>Importance of STEM in the classroom</vt:lpstr>
      <vt:lpstr>Why Financial Literacy in Elementary?</vt:lpstr>
      <vt:lpstr>Kindergarten</vt:lpstr>
      <vt:lpstr>Kindergarten</vt:lpstr>
      <vt:lpstr>Kindergarten 2 day lesson/STEM activity</vt:lpstr>
      <vt:lpstr>First Grade - Goods and Services </vt:lpstr>
      <vt:lpstr>First Grade - Unit Vocabulary</vt:lpstr>
      <vt:lpstr>First Grade - 4 day Unit Lessons</vt:lpstr>
      <vt:lpstr>First Grade - STEM activities </vt:lpstr>
      <vt:lpstr>STEM activities continued</vt:lpstr>
      <vt:lpstr>Second Grade - Earning and Saving</vt:lpstr>
      <vt:lpstr>Second Grade - Unit Vocabulary</vt:lpstr>
      <vt:lpstr>2nd Grade - 3 day Unit Lessons</vt:lpstr>
      <vt:lpstr>2nd Grade - STEM Activities</vt:lpstr>
      <vt:lpstr>Third Grade - Not Made of Money </vt:lpstr>
      <vt:lpstr>Third Grade - Unit Vocabulary</vt:lpstr>
      <vt:lpstr>Third Grade - Unit Lesson</vt:lpstr>
      <vt:lpstr>3rd Grade - STEM Activities</vt:lpstr>
      <vt:lpstr>Continued..</vt:lpstr>
      <vt:lpstr>Fourth Grade - Smart Financial Choices</vt:lpstr>
      <vt:lpstr>Fourth Grade - Unit Vocabulary</vt:lpstr>
      <vt:lpstr>Fourth Grade - 4 Day Unit Lessons</vt:lpstr>
      <vt:lpstr>4th Grade - STEM Activities</vt:lpstr>
      <vt:lpstr>Fifth Grade - Building Bridges</vt:lpstr>
      <vt:lpstr>Fifth Grade - Unit Vocabulary</vt:lpstr>
      <vt:lpstr>Fifth Grade - 3 Day Unit Lessons</vt:lpstr>
      <vt:lpstr>Fifth Grade - STEM Activity</vt:lpstr>
      <vt:lpstr>Sixth Grade - The French Revolution and Taxation</vt:lpstr>
      <vt:lpstr>Sixth Grade - Part 1 lesson activity</vt:lpstr>
      <vt:lpstr>Sixth Grade - Part 2 lesson activity</vt:lpstr>
      <vt:lpstr>Sixth Grade - STEM Activity French Cannon</vt:lpstr>
      <vt:lpstr>Resources</vt:lpstr>
      <vt:lpstr>Q &amp; 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K-6 Financial Education - STEM Activities for Students</dc:title>
  <dc:creator>anna tibbitts</dc:creator>
  <cp:lastModifiedBy>Anna Tibbitts</cp:lastModifiedBy>
  <cp:revision>1</cp:revision>
  <dcterms:modified xsi:type="dcterms:W3CDTF">2020-07-26T18:42:35Z</dcterms:modified>
</cp:coreProperties>
</file>